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EB Garamon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Oksana Tkachman"/>
  <p:cmAuthor clrIdx="1" id="1" initials="" lastIdx="2" name="Dominic 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4.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EBGaramond-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9T18:14:01.762">
    <p:pos x="6000" y="0"/>
    <p:text>You can put your name first for this presentation. Also, usually people do not include their titles (e.g., Dr., Prof., etc), just names are fine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9T18:16:06.694">
    <p:pos x="6000" y="0"/>
    <p:text>Great way of explaining object-oriented FoR!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3-01T01:42:56.496">
    <p:pos x="6000" y="0"/>
    <p:text>I'm a little confused about the order of FoRs. Earlier you had object-oriented which is a subtype of Intrinsic. Logically Intrinsic should be introduced first, and object-roented and direct next (maybe I'm misunderstanding something, because I only see the slides, not what you mean to say about them)</p:text>
  </p:cm>
  <p:cm authorId="1" idx="1" dt="2024-03-01T01:42:56.496">
    <p:pos x="6000" y="0"/>
    <p:text>I'll label the earlier one as intrinsic as well. Thanks for the catch!</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3-01T01:40:24.729">
    <p:pos x="6000" y="0"/>
    <p:text>Great slide! Make sure to make a point that this is true even for speakers of the same language (so it's indeed the function of topography, not just cross-linguistic variation)</p:text>
  </p:cm>
  <p:cm authorId="1" idx="2" dt="2024-03-01T01:40:24.729">
    <p:pos x="6000" y="0"/>
    <p:text>I'll remember to say this, thanks!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29T18:20:18.580">
    <p:pos x="6000" y="0"/>
    <p:text>The picture is from Wikipedia, right? Just add a link under the picture, it'll suffice as a reference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2-29T18:21:53.160">
    <p:pos x="6000" y="0"/>
    <p:text>Add reference to spreadthesign.org (again, just a link is enough)</p:text>
  </p:cm>
  <p:cm authorId="0" idx="7" dt="2024-02-29T18:21:53.160">
    <p:pos x="6000" y="0"/>
    <p:text>And for all other slides with images from spread the sign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29T18:22:19.080">
    <p:pos x="6000" y="0"/>
    <p:text>Add how many languages are included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2d7b0c8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2d7b0c8c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2d7b0c8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2d7b0c8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2d7b0c8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2d7b0c8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2d7b0c8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2d7b0c8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The use of frames of references differ across language and places where language is used, and its investigation is motivated by observed correlation between a community’s topographical environment - variation in landscapes and natural structures - and culture and the way the community prefers to represent objects in space (Bohnemeyer et al. 2014, 2015; Palmer 2015; Palmer et al. 2017). For example, whether a language is developed in rural or urban communities correlates with relative or absolute spatial representation. Speakers in urban communities would find themselves speaking like “the souvenir store is left of the train track” while speakers in rural communities are more likely to give directions like “the souvenir store is West of the train track”. In the same language, this variation is observed across topographies.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a8cdcee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a8cdcee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dd0a45c2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dd0a45c2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2d7b0c8c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2d7b0c8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df14b5d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df14b5d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dd0a45c2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dd0a45c2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df14b5d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df14b5d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6a8cdcee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6a8cdcee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a8cdcee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a8cdcee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2d7b0c8c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2d7b0c8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dd0a45c2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dd0a45c2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dd0a45c2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dd0a45c2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df14b5d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df14b5d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dd0a45c2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dd0a45c2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df14b5de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df14b5de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dd0a45c2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dd0a45c2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dd0a45c2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bdd0a45c2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df14b5de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df14b5de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bcf88982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bcf88982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It is a well known phenomenon in psychology that due to varying cultural exposure, people identify a different set of colours. For example, in Russian, they have an obligatory distinction between light blues “goluboy” and darker blues “siniy” which is not present in English. </a:t>
            </a:r>
            <a:endParaRPr sz="1200">
              <a:solidFill>
                <a:schemeClr val="dk1"/>
              </a:solidFill>
              <a:latin typeface="Courier New"/>
              <a:ea typeface="Courier New"/>
              <a:cs typeface="Courier New"/>
              <a:sym typeface="Courier New"/>
            </a:endParaRPr>
          </a:p>
          <a:p>
            <a:pPr indent="-304800" lvl="0" marL="457200" rtl="0" algn="l">
              <a:lnSpc>
                <a:spcPct val="200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Researchers found that Russian speakers demonstrate significantly better discrimination across this blue spectrum than English speakers. The speakers can also prefer different colours (Japanese vs. English).</a:t>
            </a:r>
            <a:endParaRPr sz="1200">
              <a:solidFill>
                <a:schemeClr val="dk1"/>
              </a:solidFill>
              <a:latin typeface="Courier New"/>
              <a:ea typeface="Courier New"/>
              <a:cs typeface="Courier New"/>
              <a:sym typeface="Courier New"/>
            </a:endParaRPr>
          </a:p>
          <a:p>
            <a:pPr indent="-304800" lvl="0" marL="457200" rtl="0" algn="l">
              <a:lnSpc>
                <a:spcPct val="200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This lexiconal difference which broadly influences our cognition carries over to spatial representations.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bdd0a45c2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bdd0a45c2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df14b5d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df14b5de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a97de8fd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a97de8fd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bcf88982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bcf88982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In English, we can say that something - a finch - is to the side, behind, or in front of something else - like a grove -, but in Guugu Yimithirr, a language spoken in North Queensland, Australia, we don’t not have words for our right, left, front, or back. Instead they use absolute coordinates like saying the finch is north, south, east (levinson, 1992), or west of the grove.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d6f5bb4a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d6f5bb4a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bcf88982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bcf88982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d6f5bb4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d6f5bb4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2d7b0c8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2d7b0c8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2d7b0c8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2d7b0c8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b="1"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EB Garamond"/>
              <a:buNone/>
              <a:defRPr sz="2800">
                <a:latin typeface="EB Garamond"/>
                <a:ea typeface="EB Garamond"/>
                <a:cs typeface="EB Garamond"/>
                <a:sym typeface="EB Garamo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10"/>
          <p:cNvCxnSpPr/>
          <p:nvPr/>
        </p:nvCxnSpPr>
        <p:spPr>
          <a:xfrm rot="10800000">
            <a:off x="1184075" y="2002675"/>
            <a:ext cx="1901700" cy="617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B Garamond"/>
              <a:buNone/>
              <a:defRPr sz="2800">
                <a:solidFill>
                  <a:schemeClr val="dk1"/>
                </a:solidFill>
                <a:latin typeface="EB Garamond"/>
                <a:ea typeface="EB Garamond"/>
                <a:cs typeface="EB Garamond"/>
                <a:sym typeface="EB Garamo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EB Garamond"/>
              <a:buChar char="●"/>
              <a:defRPr sz="1800">
                <a:solidFill>
                  <a:schemeClr val="lt2"/>
                </a:solidFill>
                <a:latin typeface="EB Garamond"/>
                <a:ea typeface="EB Garamond"/>
                <a:cs typeface="EB Garamond"/>
                <a:sym typeface="EB Garamond"/>
              </a:defRPr>
            </a:lvl1pPr>
            <a:lvl2pPr indent="-317500" lvl="1" marL="9144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2pPr>
            <a:lvl3pPr indent="-317500" lvl="2" marL="13716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3pPr>
            <a:lvl4pPr indent="-317500" lvl="3" marL="18288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4pPr>
            <a:lvl5pPr indent="-317500" lvl="4" marL="22860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5pPr>
            <a:lvl6pPr indent="-317500" lvl="5" marL="27432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6pPr>
            <a:lvl7pPr indent="-317500" lvl="6" marL="32004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7pPr>
            <a:lvl8pPr indent="-317500" lvl="7" marL="36576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8pPr>
            <a:lvl9pPr indent="-317500" lvl="8" marL="4114800">
              <a:lnSpc>
                <a:spcPct val="115000"/>
              </a:lnSpc>
              <a:spcBef>
                <a:spcPts val="0"/>
              </a:spcBef>
              <a:spcAft>
                <a:spcPts val="0"/>
              </a:spcAft>
              <a:buClr>
                <a:schemeClr val="lt2"/>
              </a:buClr>
              <a:buSzPts val="1400"/>
              <a:buFont typeface="EB Garamond"/>
              <a:buChar char="■"/>
              <a:defRPr>
                <a:solidFill>
                  <a:schemeClr val="lt2"/>
                </a:solidFill>
                <a:latin typeface="EB Garamond"/>
                <a:ea typeface="EB Garamond"/>
                <a:cs typeface="EB Garamond"/>
                <a:sym typeface="EB Garamo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4.xml"/><Relationship Id="rId4" Type="http://schemas.openxmlformats.org/officeDocument/2006/relationships/image" Target="../media/image6.jpg"/><Relationship Id="rId5"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6.xml"/><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preadthesign.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hyperlink" Target="http://spreadthesign.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hyperlink" Target="http://spreadthesign.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hyperlink" Target="http://spreadthesign.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hyperlink" Target="http://spreadthesign.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hyperlink" Target="https://en.wikipedia.org/wiki/Super_Mario_Bros." TargetMode="External"/><Relationship Id="rId6" Type="http://schemas.openxmlformats.org/officeDocument/2006/relationships/hyperlink" Target="https://en.wikipedia.org/wiki/Leeroy_Jenki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hyperlink" Target="http://spreadthesign.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hyperlink" Target="http://spreadthesign.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9.jpg"/><Relationship Id="rId5"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5.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Spatial Frames of References in Signed Languages</a:t>
            </a:r>
            <a:endParaRPr/>
          </a:p>
        </p:txBody>
      </p:sp>
      <p:sp>
        <p:nvSpPr>
          <p:cNvPr id="56" name="Google Shape;56;p13"/>
          <p:cNvSpPr txBox="1"/>
          <p:nvPr>
            <p:ph idx="1" type="subTitle"/>
          </p:nvPr>
        </p:nvSpPr>
        <p:spPr>
          <a:xfrm>
            <a:off x="311700" y="2834125"/>
            <a:ext cx="8520600" cy="1266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a:t>Dominic Le</a:t>
            </a:r>
            <a:endParaRPr/>
          </a:p>
          <a:p>
            <a:pPr indent="0" lvl="0" marL="0" rtl="0" algn="ctr">
              <a:spcBef>
                <a:spcPts val="0"/>
              </a:spcBef>
              <a:spcAft>
                <a:spcPts val="0"/>
              </a:spcAft>
              <a:buNone/>
            </a:pPr>
            <a:r>
              <a:rPr lang="en"/>
              <a:t>University of Toronto</a:t>
            </a:r>
            <a:endParaRPr/>
          </a:p>
          <a:p>
            <a:pPr indent="0" lvl="0" marL="0" rtl="0" algn="ctr">
              <a:spcBef>
                <a:spcPts val="0"/>
              </a:spcBef>
              <a:spcAft>
                <a:spcPts val="0"/>
              </a:spcAft>
              <a:buNone/>
            </a:pPr>
            <a:r>
              <a:rPr lang="en"/>
              <a:t>Oksana Tkachman</a:t>
            </a:r>
            <a:endParaRPr/>
          </a:p>
          <a:p>
            <a:pPr indent="0" lvl="0" marL="0" rtl="0" algn="ctr">
              <a:spcBef>
                <a:spcPts val="0"/>
              </a:spcBef>
              <a:spcAft>
                <a:spcPts val="0"/>
              </a:spcAft>
              <a:buNone/>
            </a:pPr>
            <a:r>
              <a:rPr lang="en"/>
              <a:t>University of British Columbia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WISSLR 2024</a:t>
            </a:r>
            <a:endParaRPr/>
          </a:p>
        </p:txBody>
      </p:sp>
      <p:pic>
        <p:nvPicPr>
          <p:cNvPr id="57" name="Google Shape;57;p13"/>
          <p:cNvPicPr preferRelativeResize="0"/>
          <p:nvPr/>
        </p:nvPicPr>
        <p:blipFill>
          <a:blip r:embed="rId4">
            <a:alphaModFix/>
          </a:blip>
          <a:stretch>
            <a:fillRect/>
          </a:stretch>
        </p:blipFill>
        <p:spPr>
          <a:xfrm>
            <a:off x="311698" y="3859850"/>
            <a:ext cx="861175" cy="1042675"/>
          </a:xfrm>
          <a:prstGeom prst="rect">
            <a:avLst/>
          </a:prstGeom>
          <a:noFill/>
          <a:ln>
            <a:noFill/>
          </a:ln>
        </p:spPr>
      </p:pic>
      <p:pic>
        <p:nvPicPr>
          <p:cNvPr id="58" name="Google Shape;58;p13"/>
          <p:cNvPicPr preferRelativeResize="0"/>
          <p:nvPr/>
        </p:nvPicPr>
        <p:blipFill>
          <a:blip r:embed="rId5">
            <a:alphaModFix/>
          </a:blip>
          <a:stretch>
            <a:fillRect/>
          </a:stretch>
        </p:blipFill>
        <p:spPr>
          <a:xfrm>
            <a:off x="7849850" y="3859850"/>
            <a:ext cx="1042675" cy="1042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Frames of Reference</a:t>
            </a:r>
            <a:r>
              <a:rPr lang="en"/>
              <a:t>: Absolute</a:t>
            </a:r>
            <a:endParaRPr/>
          </a:p>
        </p:txBody>
      </p:sp>
      <p:sp>
        <p:nvSpPr>
          <p:cNvPr id="200" name="Google Shape;200;p22"/>
          <p:cNvSpPr txBox="1"/>
          <p:nvPr>
            <p:ph idx="1" type="body"/>
          </p:nvPr>
        </p:nvSpPr>
        <p:spPr>
          <a:xfrm>
            <a:off x="311700" y="1152475"/>
            <a:ext cx="8520600" cy="10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When a figure object is framed by a globally set axis.</a:t>
            </a:r>
            <a:endParaRPr>
              <a:solidFill>
                <a:schemeClr val="dk1"/>
              </a:solidFill>
            </a:endParaRPr>
          </a:p>
          <a:p>
            <a:pPr indent="0" lvl="0" marL="0" rtl="0" algn="l">
              <a:spcBef>
                <a:spcPts val="1200"/>
              </a:spcBef>
              <a:spcAft>
                <a:spcPts val="1200"/>
              </a:spcAft>
              <a:buNone/>
            </a:pPr>
            <a:r>
              <a:rPr lang="en">
                <a:solidFill>
                  <a:schemeClr val="dk1"/>
                </a:solidFill>
              </a:rPr>
              <a:t>“The mouse is north of the cheese wedge”</a:t>
            </a:r>
            <a:endParaRPr>
              <a:solidFill>
                <a:schemeClr val="dk1"/>
              </a:solidFill>
            </a:endParaRPr>
          </a:p>
        </p:txBody>
      </p:sp>
      <p:sp>
        <p:nvSpPr>
          <p:cNvPr id="201" name="Google Shape;201;p22"/>
          <p:cNvSpPr txBox="1"/>
          <p:nvPr/>
        </p:nvSpPr>
        <p:spPr>
          <a:xfrm>
            <a:off x="7406700" y="456887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(Levinson, 2003)</a:t>
            </a:r>
            <a:endParaRPr>
              <a:solidFill>
                <a:schemeClr val="lt2"/>
              </a:solidFill>
              <a:latin typeface="EB Garamond"/>
              <a:ea typeface="EB Garamond"/>
              <a:cs typeface="EB Garamond"/>
              <a:sym typeface="EB Garamond"/>
            </a:endParaRPr>
          </a:p>
        </p:txBody>
      </p:sp>
      <p:pic>
        <p:nvPicPr>
          <p:cNvPr id="202" name="Google Shape;202;p22"/>
          <p:cNvPicPr preferRelativeResize="0"/>
          <p:nvPr/>
        </p:nvPicPr>
        <p:blipFill>
          <a:blip r:embed="rId3">
            <a:alphaModFix/>
          </a:blip>
          <a:stretch>
            <a:fillRect/>
          </a:stretch>
        </p:blipFill>
        <p:spPr>
          <a:xfrm>
            <a:off x="5250275" y="3105263"/>
            <a:ext cx="2251476" cy="1500975"/>
          </a:xfrm>
          <a:prstGeom prst="rect">
            <a:avLst/>
          </a:prstGeom>
          <a:noFill/>
          <a:ln>
            <a:noFill/>
          </a:ln>
        </p:spPr>
      </p:pic>
      <p:sp>
        <p:nvSpPr>
          <p:cNvPr id="203" name="Google Shape;203;p22"/>
          <p:cNvSpPr txBox="1"/>
          <p:nvPr/>
        </p:nvSpPr>
        <p:spPr>
          <a:xfrm>
            <a:off x="5936822" y="4568863"/>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Ground</a:t>
            </a:r>
            <a:endParaRPr>
              <a:solidFill>
                <a:schemeClr val="dk1"/>
              </a:solidFill>
              <a:latin typeface="EB Garamond"/>
              <a:ea typeface="EB Garamond"/>
              <a:cs typeface="EB Garamond"/>
              <a:sym typeface="EB Garamond"/>
            </a:endParaRPr>
          </a:p>
        </p:txBody>
      </p:sp>
      <p:pic>
        <p:nvPicPr>
          <p:cNvPr id="204" name="Google Shape;204;p22"/>
          <p:cNvPicPr preferRelativeResize="0"/>
          <p:nvPr/>
        </p:nvPicPr>
        <p:blipFill>
          <a:blip r:embed="rId4">
            <a:alphaModFix/>
          </a:blip>
          <a:stretch>
            <a:fillRect/>
          </a:stretch>
        </p:blipFill>
        <p:spPr>
          <a:xfrm>
            <a:off x="5663225" y="690283"/>
            <a:ext cx="1425600" cy="1929392"/>
          </a:xfrm>
          <a:prstGeom prst="rect">
            <a:avLst/>
          </a:prstGeom>
          <a:noFill/>
          <a:ln>
            <a:noFill/>
          </a:ln>
        </p:spPr>
      </p:pic>
      <p:sp>
        <p:nvSpPr>
          <p:cNvPr id="205" name="Google Shape;205;p22"/>
          <p:cNvSpPr txBox="1"/>
          <p:nvPr/>
        </p:nvSpPr>
        <p:spPr>
          <a:xfrm>
            <a:off x="6040020" y="240475"/>
            <a:ext cx="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Figure</a:t>
            </a:r>
            <a:endParaRPr>
              <a:solidFill>
                <a:schemeClr val="dk1"/>
              </a:solidFill>
              <a:latin typeface="EB Garamond"/>
              <a:ea typeface="EB Garamond"/>
              <a:cs typeface="EB Garamond"/>
              <a:sym typeface="EB Garamond"/>
            </a:endParaRPr>
          </a:p>
        </p:txBody>
      </p:sp>
      <p:sp>
        <p:nvSpPr>
          <p:cNvPr id="206" name="Google Shape;206;p22"/>
          <p:cNvSpPr txBox="1"/>
          <p:nvPr/>
        </p:nvSpPr>
        <p:spPr>
          <a:xfrm>
            <a:off x="1696400" y="3762925"/>
            <a:ext cx="13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Global Axis</a:t>
            </a:r>
            <a:endParaRPr>
              <a:solidFill>
                <a:schemeClr val="dk1"/>
              </a:solidFill>
              <a:latin typeface="EB Garamond"/>
              <a:ea typeface="EB Garamond"/>
              <a:cs typeface="EB Garamond"/>
              <a:sym typeface="EB Garamond"/>
            </a:endParaRPr>
          </a:p>
        </p:txBody>
      </p:sp>
      <p:sp>
        <p:nvSpPr>
          <p:cNvPr id="207" name="Google Shape;207;p22"/>
          <p:cNvSpPr/>
          <p:nvPr/>
        </p:nvSpPr>
        <p:spPr>
          <a:xfrm>
            <a:off x="1507163" y="2441126"/>
            <a:ext cx="1387200" cy="13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cxnSp>
        <p:nvCxnSpPr>
          <p:cNvPr id="208" name="Google Shape;208;p22"/>
          <p:cNvCxnSpPr/>
          <p:nvPr/>
        </p:nvCxnSpPr>
        <p:spPr>
          <a:xfrm rot="10800000">
            <a:off x="2230775" y="2707363"/>
            <a:ext cx="300" cy="457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2"/>
          <p:cNvCxnSpPr/>
          <p:nvPr/>
        </p:nvCxnSpPr>
        <p:spPr>
          <a:xfrm>
            <a:off x="2230775" y="3103813"/>
            <a:ext cx="3600" cy="4386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22"/>
          <p:cNvCxnSpPr/>
          <p:nvPr/>
        </p:nvCxnSpPr>
        <p:spPr>
          <a:xfrm flipH="1" rot="10800000">
            <a:off x="2100900" y="3100688"/>
            <a:ext cx="557400" cy="45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22"/>
          <p:cNvCxnSpPr/>
          <p:nvPr/>
        </p:nvCxnSpPr>
        <p:spPr>
          <a:xfrm flipH="1">
            <a:off x="1812950" y="3105188"/>
            <a:ext cx="422700" cy="24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2"/>
          <p:cNvSpPr txBox="1"/>
          <p:nvPr/>
        </p:nvSpPr>
        <p:spPr>
          <a:xfrm>
            <a:off x="2100900" y="250858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N</a:t>
            </a:r>
            <a:endParaRPr b="1" sz="700">
              <a:solidFill>
                <a:schemeClr val="dk2"/>
              </a:solidFill>
              <a:latin typeface="EB Garamond"/>
              <a:ea typeface="EB Garamond"/>
              <a:cs typeface="EB Garamond"/>
              <a:sym typeface="EB Garamond"/>
            </a:endParaRPr>
          </a:p>
        </p:txBody>
      </p:sp>
      <p:sp>
        <p:nvSpPr>
          <p:cNvPr id="213" name="Google Shape;213;p22"/>
          <p:cNvSpPr txBox="1"/>
          <p:nvPr/>
        </p:nvSpPr>
        <p:spPr>
          <a:xfrm>
            <a:off x="1605375" y="296013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W</a:t>
            </a:r>
            <a:endParaRPr b="1" sz="700">
              <a:solidFill>
                <a:schemeClr val="dk2"/>
              </a:solidFill>
              <a:latin typeface="EB Garamond"/>
              <a:ea typeface="EB Garamond"/>
              <a:cs typeface="EB Garamond"/>
              <a:sym typeface="EB Garamond"/>
            </a:endParaRPr>
          </a:p>
        </p:txBody>
      </p:sp>
      <p:sp>
        <p:nvSpPr>
          <p:cNvPr id="214" name="Google Shape;214;p22"/>
          <p:cNvSpPr txBox="1"/>
          <p:nvPr/>
        </p:nvSpPr>
        <p:spPr>
          <a:xfrm>
            <a:off x="2586225" y="295668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E</a:t>
            </a:r>
            <a:endParaRPr b="1" sz="700">
              <a:solidFill>
                <a:schemeClr val="dk2"/>
              </a:solidFill>
              <a:latin typeface="EB Garamond"/>
              <a:ea typeface="EB Garamond"/>
              <a:cs typeface="EB Garamond"/>
              <a:sym typeface="EB Garamond"/>
            </a:endParaRPr>
          </a:p>
        </p:txBody>
      </p:sp>
      <p:sp>
        <p:nvSpPr>
          <p:cNvPr id="215" name="Google Shape;215;p22"/>
          <p:cNvSpPr txBox="1"/>
          <p:nvPr/>
        </p:nvSpPr>
        <p:spPr>
          <a:xfrm>
            <a:off x="2123950" y="3448513"/>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S</a:t>
            </a:r>
            <a:endParaRPr b="1" sz="700">
              <a:solidFill>
                <a:schemeClr val="dk2"/>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a:t>
            </a:r>
            <a:r>
              <a:rPr lang="en"/>
              <a:t>FoR:</a:t>
            </a:r>
            <a:r>
              <a:rPr lang="en"/>
              <a:t> Direct vs Object-Oriented (Intrinsic)</a:t>
            </a:r>
            <a:endParaRPr/>
          </a:p>
        </p:txBody>
      </p:sp>
      <p:sp>
        <p:nvSpPr>
          <p:cNvPr id="221" name="Google Shape;221;p23"/>
          <p:cNvSpPr txBox="1"/>
          <p:nvPr>
            <p:ph idx="1" type="body"/>
          </p:nvPr>
        </p:nvSpPr>
        <p:spPr>
          <a:xfrm>
            <a:off x="311700" y="1152475"/>
            <a:ext cx="8520600" cy="121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When we have a binary relationship, is the figure object’s location framed by a </a:t>
            </a:r>
            <a:r>
              <a:rPr lang="en">
                <a:solidFill>
                  <a:schemeClr val="dk1"/>
                </a:solidFill>
              </a:rPr>
              <a:t>perceiver</a:t>
            </a:r>
            <a:r>
              <a:rPr lang="en">
                <a:solidFill>
                  <a:schemeClr val="dk1"/>
                </a:solidFill>
              </a:rPr>
              <a:t> or a ground object?</a:t>
            </a:r>
            <a:endParaRPr>
              <a:solidFill>
                <a:schemeClr val="dk1"/>
              </a:solidFill>
            </a:endParaRPr>
          </a:p>
          <a:p>
            <a:pPr indent="0" lvl="0" marL="0" rtl="0" algn="l">
              <a:spcBef>
                <a:spcPts val="1200"/>
              </a:spcBef>
              <a:spcAft>
                <a:spcPts val="1200"/>
              </a:spcAft>
              <a:buNone/>
            </a:pPr>
            <a:r>
              <a:rPr lang="en">
                <a:solidFill>
                  <a:schemeClr val="dk1"/>
                </a:solidFill>
              </a:rPr>
              <a:t>“The mouse is in front of you” vs. </a:t>
            </a:r>
            <a:r>
              <a:rPr lang="en">
                <a:solidFill>
                  <a:schemeClr val="dk1"/>
                </a:solidFill>
              </a:rPr>
              <a:t>“The mouse is in front of the cheese”</a:t>
            </a:r>
            <a:endParaRPr>
              <a:solidFill>
                <a:schemeClr val="dk1"/>
              </a:solidFill>
            </a:endParaRPr>
          </a:p>
        </p:txBody>
      </p:sp>
      <p:pic>
        <p:nvPicPr>
          <p:cNvPr id="222" name="Google Shape;222;p23"/>
          <p:cNvPicPr preferRelativeResize="0"/>
          <p:nvPr/>
        </p:nvPicPr>
        <p:blipFill>
          <a:blip r:embed="rId3">
            <a:alphaModFix/>
          </a:blip>
          <a:stretch>
            <a:fillRect/>
          </a:stretch>
        </p:blipFill>
        <p:spPr>
          <a:xfrm>
            <a:off x="1376975" y="2501033"/>
            <a:ext cx="1425600" cy="1929392"/>
          </a:xfrm>
          <a:prstGeom prst="rect">
            <a:avLst/>
          </a:prstGeom>
          <a:noFill/>
          <a:ln>
            <a:noFill/>
          </a:ln>
        </p:spPr>
      </p:pic>
      <p:sp>
        <p:nvSpPr>
          <p:cNvPr id="223" name="Google Shape;223;p23"/>
          <p:cNvSpPr txBox="1"/>
          <p:nvPr/>
        </p:nvSpPr>
        <p:spPr>
          <a:xfrm>
            <a:off x="1753770" y="4430425"/>
            <a:ext cx="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Figure</a:t>
            </a:r>
            <a:endParaRPr>
              <a:solidFill>
                <a:schemeClr val="dk1"/>
              </a:solidFill>
              <a:latin typeface="EB Garamond"/>
              <a:ea typeface="EB Garamond"/>
              <a:cs typeface="EB Garamond"/>
              <a:sym typeface="EB Garamond"/>
            </a:endParaRPr>
          </a:p>
        </p:txBody>
      </p:sp>
      <p:sp>
        <p:nvSpPr>
          <p:cNvPr id="224" name="Google Shape;224;p23"/>
          <p:cNvSpPr txBox="1"/>
          <p:nvPr/>
        </p:nvSpPr>
        <p:spPr>
          <a:xfrm>
            <a:off x="5234080" y="2533826"/>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Perceiver</a:t>
            </a:r>
            <a:endParaRPr>
              <a:solidFill>
                <a:schemeClr val="dk1"/>
              </a:solidFill>
              <a:latin typeface="EB Garamond"/>
              <a:ea typeface="EB Garamond"/>
              <a:cs typeface="EB Garamond"/>
              <a:sym typeface="EB Garamond"/>
            </a:endParaRPr>
          </a:p>
        </p:txBody>
      </p:sp>
      <p:grpSp>
        <p:nvGrpSpPr>
          <p:cNvPr id="225" name="Google Shape;225;p23"/>
          <p:cNvGrpSpPr/>
          <p:nvPr/>
        </p:nvGrpSpPr>
        <p:grpSpPr>
          <a:xfrm>
            <a:off x="5156355" y="3054218"/>
            <a:ext cx="1083779" cy="1317247"/>
            <a:chOff x="5156355" y="2964343"/>
            <a:chExt cx="1083779" cy="1317247"/>
          </a:xfrm>
        </p:grpSpPr>
        <p:sp>
          <p:nvSpPr>
            <p:cNvPr id="226" name="Google Shape;226;p23"/>
            <p:cNvSpPr/>
            <p:nvPr/>
          </p:nvSpPr>
          <p:spPr>
            <a:xfrm rot="-5400000">
              <a:off x="5134760" y="3232756"/>
              <a:ext cx="999299" cy="956110"/>
            </a:xfrm>
            <a:custGeom>
              <a:rect b="b" l="l" r="r" t="t"/>
              <a:pathLst>
                <a:path extrusionOk="0" h="46161" w="47597">
                  <a:moveTo>
                    <a:pt x="14766" y="41855"/>
                  </a:moveTo>
                  <a:cubicBezTo>
                    <a:pt x="12349" y="45483"/>
                    <a:pt x="3859" y="42144"/>
                    <a:pt x="2240" y="38097"/>
                  </a:cubicBezTo>
                  <a:cubicBezTo>
                    <a:pt x="-1233" y="29415"/>
                    <a:pt x="-482" y="18141"/>
                    <a:pt x="4328" y="10122"/>
                  </a:cubicBezTo>
                  <a:cubicBezTo>
                    <a:pt x="10719" y="-532"/>
                    <a:pt x="30733" y="-3032"/>
                    <a:pt x="41071" y="3859"/>
                  </a:cubicBezTo>
                  <a:cubicBezTo>
                    <a:pt x="47228" y="7963"/>
                    <a:pt x="47334" y="17755"/>
                    <a:pt x="47334" y="25154"/>
                  </a:cubicBezTo>
                  <a:cubicBezTo>
                    <a:pt x="47334" y="30395"/>
                    <a:pt x="48390" y="37192"/>
                    <a:pt x="44411" y="40602"/>
                  </a:cubicBezTo>
                  <a:cubicBezTo>
                    <a:pt x="36471" y="47407"/>
                    <a:pt x="23970" y="46030"/>
                    <a:pt x="13513" y="46030"/>
                  </a:cubicBezTo>
                </a:path>
              </a:pathLst>
            </a:custGeom>
            <a:noFill/>
            <a:ln cap="flat" cmpd="sng" w="19050">
              <a:solidFill>
                <a:schemeClr val="dk1"/>
              </a:solidFill>
              <a:prstDash val="solid"/>
              <a:round/>
              <a:headEnd len="med" w="med" type="none"/>
              <a:tailEnd len="med" w="med" type="none"/>
            </a:ln>
          </p:spPr>
        </p:sp>
        <p:sp>
          <p:nvSpPr>
            <p:cNvPr id="227" name="Google Shape;227;p23"/>
            <p:cNvSpPr/>
            <p:nvPr/>
          </p:nvSpPr>
          <p:spPr>
            <a:xfrm rot="-5400000">
              <a:off x="5466495" y="3782140"/>
              <a:ext cx="15179" cy="181690"/>
            </a:xfrm>
            <a:custGeom>
              <a:rect b="b" l="l" r="r" t="t"/>
              <a:pathLst>
                <a:path extrusionOk="0" h="8772" w="723">
                  <a:moveTo>
                    <a:pt x="724" y="421"/>
                  </a:moveTo>
                  <a:cubicBezTo>
                    <a:pt x="-820" y="-1895"/>
                    <a:pt x="724" y="5988"/>
                    <a:pt x="724" y="8772"/>
                  </a:cubicBezTo>
                </a:path>
              </a:pathLst>
            </a:custGeom>
            <a:noFill/>
            <a:ln cap="flat" cmpd="sng" w="19050">
              <a:solidFill>
                <a:schemeClr val="dk1"/>
              </a:solidFill>
              <a:prstDash val="solid"/>
              <a:round/>
              <a:headEnd len="med" w="med" type="none"/>
              <a:tailEnd len="med" w="med" type="none"/>
            </a:ln>
          </p:spPr>
        </p:sp>
        <p:sp>
          <p:nvSpPr>
            <p:cNvPr id="228" name="Google Shape;228;p23"/>
            <p:cNvSpPr/>
            <p:nvPr/>
          </p:nvSpPr>
          <p:spPr>
            <a:xfrm rot="-5400000">
              <a:off x="5422055" y="3432516"/>
              <a:ext cx="26286" cy="155654"/>
            </a:xfrm>
            <a:custGeom>
              <a:rect b="b" l="l" r="r" t="t"/>
              <a:pathLst>
                <a:path extrusionOk="0" h="7515" w="1252">
                  <a:moveTo>
                    <a:pt x="0" y="0"/>
                  </a:moveTo>
                  <a:cubicBezTo>
                    <a:pt x="359" y="2514"/>
                    <a:pt x="117" y="5243"/>
                    <a:pt x="1252" y="7515"/>
                  </a:cubicBezTo>
                </a:path>
              </a:pathLst>
            </a:custGeom>
            <a:noFill/>
            <a:ln cap="flat" cmpd="sng" w="19050">
              <a:solidFill>
                <a:schemeClr val="dk1"/>
              </a:solidFill>
              <a:prstDash val="solid"/>
              <a:round/>
              <a:headEnd len="med" w="med" type="none"/>
              <a:tailEnd len="med" w="med" type="none"/>
            </a:ln>
          </p:spPr>
        </p:sp>
        <p:sp>
          <p:nvSpPr>
            <p:cNvPr id="229" name="Google Shape;229;p23"/>
            <p:cNvSpPr/>
            <p:nvPr/>
          </p:nvSpPr>
          <p:spPr>
            <a:xfrm rot="-5400000">
              <a:off x="5303953" y="3345409"/>
              <a:ext cx="1317247" cy="555116"/>
            </a:xfrm>
            <a:custGeom>
              <a:rect b="b" l="l" r="r" t="t"/>
              <a:pathLst>
                <a:path extrusionOk="0" h="26801" w="62741">
                  <a:moveTo>
                    <a:pt x="9384" y="1718"/>
                  </a:moveTo>
                  <a:cubicBezTo>
                    <a:pt x="7285" y="3351"/>
                    <a:pt x="5318" y="5170"/>
                    <a:pt x="3539" y="7146"/>
                  </a:cubicBezTo>
                  <a:cubicBezTo>
                    <a:pt x="2617" y="8170"/>
                    <a:pt x="-617" y="10685"/>
                    <a:pt x="616" y="10069"/>
                  </a:cubicBezTo>
                  <a:cubicBezTo>
                    <a:pt x="2902" y="8927"/>
                    <a:pt x="5011" y="5169"/>
                    <a:pt x="7297" y="6311"/>
                  </a:cubicBezTo>
                  <a:cubicBezTo>
                    <a:pt x="11320" y="8320"/>
                    <a:pt x="3916" y="14646"/>
                    <a:pt x="2286" y="18837"/>
                  </a:cubicBezTo>
                  <a:cubicBezTo>
                    <a:pt x="1855" y="19945"/>
                    <a:pt x="-120" y="21889"/>
                    <a:pt x="1034" y="22177"/>
                  </a:cubicBezTo>
                  <a:cubicBezTo>
                    <a:pt x="5927" y="23399"/>
                    <a:pt x="8214" y="10319"/>
                    <a:pt x="12725" y="12574"/>
                  </a:cubicBezTo>
                  <a:cubicBezTo>
                    <a:pt x="16197" y="14310"/>
                    <a:pt x="13317" y="20743"/>
                    <a:pt x="15647" y="23848"/>
                  </a:cubicBezTo>
                  <a:cubicBezTo>
                    <a:pt x="17077" y="25754"/>
                    <a:pt x="14100" y="16749"/>
                    <a:pt x="16483" y="16749"/>
                  </a:cubicBezTo>
                  <a:cubicBezTo>
                    <a:pt x="21419" y="16749"/>
                    <a:pt x="23649" y="29092"/>
                    <a:pt x="27756" y="26353"/>
                  </a:cubicBezTo>
                  <a:cubicBezTo>
                    <a:pt x="30467" y="24545"/>
                    <a:pt x="28386" y="15359"/>
                    <a:pt x="31096" y="17167"/>
                  </a:cubicBezTo>
                  <a:cubicBezTo>
                    <a:pt x="34153" y="19206"/>
                    <a:pt x="36378" y="25011"/>
                    <a:pt x="39864" y="23848"/>
                  </a:cubicBezTo>
                  <a:cubicBezTo>
                    <a:pt x="43297" y="22703"/>
                    <a:pt x="36431" y="11848"/>
                    <a:pt x="39864" y="12992"/>
                  </a:cubicBezTo>
                  <a:cubicBezTo>
                    <a:pt x="43641" y="14250"/>
                    <a:pt x="45606" y="19123"/>
                    <a:pt x="49468" y="20090"/>
                  </a:cubicBezTo>
                  <a:cubicBezTo>
                    <a:pt x="51387" y="20570"/>
                    <a:pt x="51307" y="15017"/>
                    <a:pt x="53226" y="15497"/>
                  </a:cubicBezTo>
                  <a:cubicBezTo>
                    <a:pt x="56547" y="16327"/>
                    <a:pt x="59990" y="22511"/>
                    <a:pt x="62411" y="20090"/>
                  </a:cubicBezTo>
                  <a:cubicBezTo>
                    <a:pt x="63071" y="19430"/>
                    <a:pt x="61766" y="18294"/>
                    <a:pt x="61159" y="17585"/>
                  </a:cubicBezTo>
                  <a:cubicBezTo>
                    <a:pt x="58585" y="14581"/>
                    <a:pt x="55265" y="12263"/>
                    <a:pt x="51973" y="10069"/>
                  </a:cubicBezTo>
                  <a:cubicBezTo>
                    <a:pt x="51039" y="9447"/>
                    <a:pt x="47928" y="8399"/>
                    <a:pt x="49050" y="8399"/>
                  </a:cubicBezTo>
                  <a:cubicBezTo>
                    <a:pt x="52949" y="8399"/>
                    <a:pt x="61976" y="11680"/>
                    <a:pt x="60741" y="7981"/>
                  </a:cubicBezTo>
                  <a:cubicBezTo>
                    <a:pt x="59478" y="4199"/>
                    <a:pt x="54291" y="2136"/>
                    <a:pt x="50303" y="2136"/>
                  </a:cubicBezTo>
                  <a:cubicBezTo>
                    <a:pt x="49729" y="2136"/>
                    <a:pt x="48633" y="3127"/>
                    <a:pt x="48633" y="2553"/>
                  </a:cubicBezTo>
                  <a:cubicBezTo>
                    <a:pt x="48633" y="809"/>
                    <a:pt x="51534" y="471"/>
                    <a:pt x="53226" y="48"/>
                  </a:cubicBezTo>
                  <a:cubicBezTo>
                    <a:pt x="53417" y="0"/>
                    <a:pt x="53807" y="357"/>
                    <a:pt x="53643" y="466"/>
                  </a:cubicBezTo>
                </a:path>
              </a:pathLst>
            </a:custGeom>
            <a:noFill/>
            <a:ln cap="flat" cmpd="sng" w="19050">
              <a:solidFill>
                <a:schemeClr val="dk1"/>
              </a:solidFill>
              <a:prstDash val="solid"/>
              <a:round/>
              <a:headEnd len="med" w="med" type="none"/>
              <a:tailEnd len="med" w="med" type="none"/>
            </a:ln>
          </p:spPr>
        </p:sp>
      </p:grpSp>
      <p:pic>
        <p:nvPicPr>
          <p:cNvPr id="230" name="Google Shape;230;p23"/>
          <p:cNvPicPr preferRelativeResize="0"/>
          <p:nvPr/>
        </p:nvPicPr>
        <p:blipFill>
          <a:blip r:embed="rId4">
            <a:alphaModFix/>
          </a:blip>
          <a:stretch>
            <a:fillRect/>
          </a:stretch>
        </p:blipFill>
        <p:spPr>
          <a:xfrm flipH="1">
            <a:off x="4749225" y="2533813"/>
            <a:ext cx="2251476" cy="1500975"/>
          </a:xfrm>
          <a:prstGeom prst="rect">
            <a:avLst/>
          </a:prstGeom>
          <a:noFill/>
          <a:ln>
            <a:noFill/>
          </a:ln>
        </p:spPr>
      </p:pic>
      <p:sp>
        <p:nvSpPr>
          <p:cNvPr id="231" name="Google Shape;231;p23"/>
          <p:cNvSpPr txBox="1"/>
          <p:nvPr/>
        </p:nvSpPr>
        <p:spPr>
          <a:xfrm>
            <a:off x="5435772" y="3997413"/>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Ground</a:t>
            </a:r>
            <a:endParaRPr>
              <a:solidFill>
                <a:schemeClr val="dk1"/>
              </a:solidFill>
              <a:latin typeface="EB Garamond"/>
              <a:ea typeface="EB Garamond"/>
              <a:cs typeface="EB Garamond"/>
              <a:sym typeface="EB Garamond"/>
            </a:endParaRPr>
          </a:p>
        </p:txBody>
      </p:sp>
      <p:sp>
        <p:nvSpPr>
          <p:cNvPr id="232" name="Google Shape;232;p23"/>
          <p:cNvSpPr txBox="1"/>
          <p:nvPr/>
        </p:nvSpPr>
        <p:spPr>
          <a:xfrm>
            <a:off x="7406700" y="456887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(Danziger, 2010)</a:t>
            </a:r>
            <a:endParaRPr>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
                                        </p:tgtEl>
                                      </p:cBhvr>
                                    </p:animEffect>
                                    <p:set>
                                      <p:cBhvr>
                                        <p:cTn dur="1" fill="hold">
                                          <p:stCondLst>
                                            <p:cond delay="1000"/>
                                          </p:stCondLst>
                                        </p:cTn>
                                        <p:tgtEl>
                                          <p:spTgt spid="2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
                                        </p:tgtEl>
                                      </p:cBhvr>
                                    </p:animEffect>
                                    <p:set>
                                      <p:cBhvr>
                                        <p:cTn dur="1" fill="hold">
                                          <p:stCondLst>
                                            <p:cond delay="1000"/>
                                          </p:stCondLst>
                                        </p:cTn>
                                        <p:tgtEl>
                                          <p:spTgt spid="2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FoR: Unoriented</a:t>
            </a:r>
            <a:endParaRPr/>
          </a:p>
        </p:txBody>
      </p:sp>
      <p:sp>
        <p:nvSpPr>
          <p:cNvPr id="238" name="Google Shape;238;p24"/>
          <p:cNvSpPr txBox="1"/>
          <p:nvPr>
            <p:ph idx="1" type="body"/>
          </p:nvPr>
        </p:nvSpPr>
        <p:spPr>
          <a:xfrm>
            <a:off x="311700" y="1152475"/>
            <a:ext cx="8520600" cy="135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When the location of objects is not framed.</a:t>
            </a:r>
            <a:endParaRPr>
              <a:solidFill>
                <a:schemeClr val="dk1"/>
              </a:solidFill>
            </a:endParaRPr>
          </a:p>
          <a:p>
            <a:pPr indent="0" lvl="0" marL="0" rtl="0" algn="l">
              <a:spcBef>
                <a:spcPts val="1200"/>
              </a:spcBef>
              <a:spcAft>
                <a:spcPts val="0"/>
              </a:spcAft>
              <a:buNone/>
            </a:pPr>
            <a:r>
              <a:rPr lang="en">
                <a:solidFill>
                  <a:schemeClr val="dk1"/>
                </a:solidFill>
              </a:rPr>
              <a:t>“The mouse is by the wedge of cheese”</a:t>
            </a:r>
            <a:endParaRPr>
              <a:solidFill>
                <a:schemeClr val="dk1"/>
              </a:solidFill>
            </a:endParaRPr>
          </a:p>
          <a:p>
            <a:pPr indent="0" lvl="0" marL="0" rtl="0" algn="l">
              <a:spcBef>
                <a:spcPts val="1200"/>
              </a:spcBef>
              <a:spcAft>
                <a:spcPts val="1200"/>
              </a:spcAft>
              <a:buNone/>
            </a:pPr>
            <a:r>
              <a:t/>
            </a:r>
            <a:endParaRPr/>
          </a:p>
        </p:txBody>
      </p:sp>
      <p:sp>
        <p:nvSpPr>
          <p:cNvPr id="239" name="Google Shape;239;p24"/>
          <p:cNvSpPr txBox="1"/>
          <p:nvPr/>
        </p:nvSpPr>
        <p:spPr>
          <a:xfrm>
            <a:off x="7406700" y="456887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(Palmer, 2003)</a:t>
            </a:r>
            <a:endParaRPr>
              <a:solidFill>
                <a:schemeClr val="lt2"/>
              </a:solidFill>
              <a:latin typeface="EB Garamond"/>
              <a:ea typeface="EB Garamond"/>
              <a:cs typeface="EB Garamond"/>
              <a:sym typeface="EB Garamond"/>
            </a:endParaRPr>
          </a:p>
        </p:txBody>
      </p:sp>
      <p:pic>
        <p:nvPicPr>
          <p:cNvPr id="240" name="Google Shape;240;p24"/>
          <p:cNvPicPr preferRelativeResize="0"/>
          <p:nvPr/>
        </p:nvPicPr>
        <p:blipFill>
          <a:blip r:embed="rId3">
            <a:alphaModFix/>
          </a:blip>
          <a:stretch>
            <a:fillRect/>
          </a:stretch>
        </p:blipFill>
        <p:spPr>
          <a:xfrm>
            <a:off x="1376975" y="2366258"/>
            <a:ext cx="1425600" cy="1929392"/>
          </a:xfrm>
          <a:prstGeom prst="rect">
            <a:avLst/>
          </a:prstGeom>
          <a:noFill/>
          <a:ln>
            <a:noFill/>
          </a:ln>
        </p:spPr>
      </p:pic>
      <p:sp>
        <p:nvSpPr>
          <p:cNvPr id="241" name="Google Shape;241;p24"/>
          <p:cNvSpPr txBox="1"/>
          <p:nvPr/>
        </p:nvSpPr>
        <p:spPr>
          <a:xfrm>
            <a:off x="1753770" y="4295650"/>
            <a:ext cx="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Figure</a:t>
            </a:r>
            <a:endParaRPr>
              <a:solidFill>
                <a:schemeClr val="dk1"/>
              </a:solidFill>
              <a:latin typeface="EB Garamond"/>
              <a:ea typeface="EB Garamond"/>
              <a:cs typeface="EB Garamond"/>
              <a:sym typeface="EB Garamond"/>
            </a:endParaRPr>
          </a:p>
        </p:txBody>
      </p:sp>
      <p:pic>
        <p:nvPicPr>
          <p:cNvPr id="242" name="Google Shape;242;p24"/>
          <p:cNvPicPr preferRelativeResize="0"/>
          <p:nvPr/>
        </p:nvPicPr>
        <p:blipFill>
          <a:blip r:embed="rId4">
            <a:alphaModFix/>
          </a:blip>
          <a:stretch>
            <a:fillRect/>
          </a:stretch>
        </p:blipFill>
        <p:spPr>
          <a:xfrm>
            <a:off x="5708450" y="1329913"/>
            <a:ext cx="2251476" cy="1500975"/>
          </a:xfrm>
          <a:prstGeom prst="rect">
            <a:avLst/>
          </a:prstGeom>
          <a:noFill/>
          <a:ln>
            <a:noFill/>
          </a:ln>
        </p:spPr>
      </p:pic>
      <p:sp>
        <p:nvSpPr>
          <p:cNvPr id="243" name="Google Shape;243;p24"/>
          <p:cNvSpPr txBox="1"/>
          <p:nvPr/>
        </p:nvSpPr>
        <p:spPr>
          <a:xfrm>
            <a:off x="6394997" y="2793513"/>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Ground</a:t>
            </a:r>
            <a:endParaRPr>
              <a:solidFill>
                <a:schemeClr val="dk1"/>
              </a:solidFill>
              <a:latin typeface="EB Garamond"/>
              <a:ea typeface="EB Garamond"/>
              <a:cs typeface="EB Garamond"/>
              <a:sym typeface="EB Garamond"/>
            </a:endParaRPr>
          </a:p>
        </p:txBody>
      </p:sp>
      <p:sp>
        <p:nvSpPr>
          <p:cNvPr id="244" name="Google Shape;244;p24"/>
          <p:cNvSpPr/>
          <p:nvPr/>
        </p:nvSpPr>
        <p:spPr>
          <a:xfrm>
            <a:off x="3298525" y="2511550"/>
            <a:ext cx="2006046" cy="1638792"/>
          </a:xfrm>
          <a:prstGeom prst="irregularSeal2">
            <a:avLst/>
          </a:prstGeom>
          <a:solidFill>
            <a:srgbClr val="FFFF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45" name="Google Shape;245;p24"/>
          <p:cNvSpPr txBox="1"/>
          <p:nvPr/>
        </p:nvSpPr>
        <p:spPr>
          <a:xfrm rot="-2197437">
            <a:off x="3542677" y="2946509"/>
            <a:ext cx="1425673" cy="5113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EB Garamond"/>
                <a:ea typeface="EB Garamond"/>
                <a:cs typeface="EB Garamond"/>
                <a:sym typeface="EB Garamond"/>
              </a:rPr>
              <a:t>CHEESE,</a:t>
            </a:r>
            <a:endParaRPr sz="18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lt1"/>
                </a:solidFill>
                <a:latin typeface="EB Garamond"/>
                <a:ea typeface="EB Garamond"/>
                <a:cs typeface="EB Garamond"/>
                <a:sym typeface="EB Garamond"/>
              </a:rPr>
              <a:t>WHERE??</a:t>
            </a:r>
            <a:endParaRPr sz="1800">
              <a:solidFill>
                <a:schemeClr val="lt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600"/>
                                        <p:tgtEl>
                                          <p:spTgt spid="244"/>
                                        </p:tgtEl>
                                        <p:attrNameLst>
                                          <p:attrName>ppt_w</p:attrName>
                                        </p:attrNameLst>
                                      </p:cBhvr>
                                      <p:tavLst>
                                        <p:tav fmla="" tm="0">
                                          <p:val>
                                            <p:strVal val="0"/>
                                          </p:val>
                                        </p:tav>
                                        <p:tav fmla="" tm="100000">
                                          <p:val>
                                            <p:strVal val="#ppt_w"/>
                                          </p:val>
                                        </p:tav>
                                      </p:tavLst>
                                    </p:anim>
                                    <p:anim calcmode="lin" valueType="num">
                                      <p:cBhvr additive="base">
                                        <p:cTn dur="600"/>
                                        <p:tgtEl>
                                          <p:spTgt spid="2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Verbal Frames of Reference Vary with </a:t>
            </a:r>
            <a:r>
              <a:rPr lang="en"/>
              <a:t>Sociotopography</a:t>
            </a:r>
            <a:endParaRPr/>
          </a:p>
        </p:txBody>
      </p:sp>
      <p:sp>
        <p:nvSpPr>
          <p:cNvPr id="251" name="Google Shape;251;p25"/>
          <p:cNvSpPr txBox="1"/>
          <p:nvPr>
            <p:ph idx="1" type="body"/>
          </p:nvPr>
        </p:nvSpPr>
        <p:spPr>
          <a:xfrm>
            <a:off x="311700" y="1152475"/>
            <a:ext cx="8520600" cy="5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t>
            </a:r>
            <a:r>
              <a:rPr lang="en"/>
              <a:t>opography: cultural association with landscapes and other topographical features</a:t>
            </a:r>
            <a:endParaRPr/>
          </a:p>
          <a:p>
            <a:pPr indent="0" lvl="0" marL="0" rtl="0" algn="l">
              <a:spcBef>
                <a:spcPts val="1200"/>
              </a:spcBef>
              <a:spcAft>
                <a:spcPts val="1200"/>
              </a:spcAft>
              <a:buNone/>
            </a:pPr>
            <a:r>
              <a:t/>
            </a:r>
            <a:endParaRPr/>
          </a:p>
        </p:txBody>
      </p:sp>
      <p:pic>
        <p:nvPicPr>
          <p:cNvPr id="252" name="Google Shape;252;p25"/>
          <p:cNvPicPr preferRelativeResize="0"/>
          <p:nvPr/>
        </p:nvPicPr>
        <p:blipFill>
          <a:blip r:embed="rId4">
            <a:alphaModFix/>
          </a:blip>
          <a:stretch>
            <a:fillRect/>
          </a:stretch>
        </p:blipFill>
        <p:spPr>
          <a:xfrm>
            <a:off x="5208750" y="3089750"/>
            <a:ext cx="2267800" cy="1700850"/>
          </a:xfrm>
          <a:prstGeom prst="rect">
            <a:avLst/>
          </a:prstGeom>
          <a:noFill/>
          <a:ln>
            <a:noFill/>
          </a:ln>
        </p:spPr>
      </p:pic>
      <p:pic>
        <p:nvPicPr>
          <p:cNvPr descr="MarcusClarkNewtownStore.jpg" id="253" name="Google Shape;253;p25"/>
          <p:cNvPicPr preferRelativeResize="0"/>
          <p:nvPr/>
        </p:nvPicPr>
        <p:blipFill>
          <a:blip r:embed="rId5">
            <a:alphaModFix/>
          </a:blip>
          <a:stretch>
            <a:fillRect/>
          </a:stretch>
        </p:blipFill>
        <p:spPr>
          <a:xfrm>
            <a:off x="2190725" y="3155201"/>
            <a:ext cx="1891075" cy="1403225"/>
          </a:xfrm>
          <a:prstGeom prst="rect">
            <a:avLst/>
          </a:prstGeom>
          <a:noFill/>
          <a:ln>
            <a:noFill/>
          </a:ln>
        </p:spPr>
      </p:pic>
      <p:sp>
        <p:nvSpPr>
          <p:cNvPr id="254" name="Google Shape;254;p25"/>
          <p:cNvSpPr txBox="1"/>
          <p:nvPr/>
        </p:nvSpPr>
        <p:spPr>
          <a:xfrm>
            <a:off x="311700" y="1659775"/>
            <a:ext cx="6012600" cy="50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EB Garamond"/>
                <a:ea typeface="EB Garamond"/>
                <a:cs typeface="EB Garamond"/>
                <a:sym typeface="EB Garamond"/>
              </a:rPr>
              <a:t>E.g. Urban populations prefer Egocentric Spatial Representations </a:t>
            </a:r>
            <a:endParaRPr sz="1800">
              <a:solidFill>
                <a:schemeClr val="lt2"/>
              </a:solidFill>
              <a:latin typeface="EB Garamond"/>
              <a:ea typeface="EB Garamond"/>
              <a:cs typeface="EB Garamond"/>
              <a:sym typeface="EB Garamond"/>
            </a:endParaRPr>
          </a:p>
          <a:p>
            <a:pPr indent="0" lvl="0" marL="0" rtl="0" algn="l">
              <a:lnSpc>
                <a:spcPct val="115000"/>
              </a:lnSpc>
              <a:spcBef>
                <a:spcPts val="1200"/>
              </a:spcBef>
              <a:spcAft>
                <a:spcPts val="1200"/>
              </a:spcAft>
              <a:buNone/>
            </a:pPr>
            <a:r>
              <a:t/>
            </a:r>
            <a:endParaRPr sz="1800">
              <a:solidFill>
                <a:schemeClr val="lt2"/>
              </a:solidFill>
              <a:latin typeface="EB Garamond"/>
              <a:ea typeface="EB Garamond"/>
              <a:cs typeface="EB Garamond"/>
              <a:sym typeface="EB Garamond"/>
            </a:endParaRPr>
          </a:p>
        </p:txBody>
      </p:sp>
      <p:sp>
        <p:nvSpPr>
          <p:cNvPr id="255" name="Google Shape;255;p25"/>
          <p:cNvSpPr txBox="1"/>
          <p:nvPr/>
        </p:nvSpPr>
        <p:spPr>
          <a:xfrm>
            <a:off x="311700" y="2240000"/>
            <a:ext cx="5799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EB Garamond"/>
                <a:ea typeface="EB Garamond"/>
                <a:cs typeface="EB Garamond"/>
                <a:sym typeface="EB Garamond"/>
              </a:rPr>
              <a:t>E.g. Rural populations prefer Absolute Spatial Representations</a:t>
            </a:r>
            <a:endParaRPr sz="1800">
              <a:solidFill>
                <a:schemeClr val="lt2"/>
              </a:solidFill>
              <a:latin typeface="EB Garamond"/>
              <a:ea typeface="EB Garamond"/>
              <a:cs typeface="EB Garamond"/>
              <a:sym typeface="EB Garamond"/>
            </a:endParaRPr>
          </a:p>
        </p:txBody>
      </p:sp>
      <p:sp>
        <p:nvSpPr>
          <p:cNvPr id="256" name="Google Shape;256;p25"/>
          <p:cNvSpPr/>
          <p:nvPr/>
        </p:nvSpPr>
        <p:spPr>
          <a:xfrm rot="3209584">
            <a:off x="160763" y="4028124"/>
            <a:ext cx="999271" cy="956083"/>
          </a:xfrm>
          <a:custGeom>
            <a:rect b="b" l="l" r="r" t="t"/>
            <a:pathLst>
              <a:path extrusionOk="0" h="46161" w="47597">
                <a:moveTo>
                  <a:pt x="14766" y="41855"/>
                </a:moveTo>
                <a:cubicBezTo>
                  <a:pt x="12349" y="45483"/>
                  <a:pt x="3859" y="42144"/>
                  <a:pt x="2240" y="38097"/>
                </a:cubicBezTo>
                <a:cubicBezTo>
                  <a:pt x="-1233" y="29415"/>
                  <a:pt x="-482" y="18141"/>
                  <a:pt x="4328" y="10122"/>
                </a:cubicBezTo>
                <a:cubicBezTo>
                  <a:pt x="10719" y="-532"/>
                  <a:pt x="30733" y="-3032"/>
                  <a:pt x="41071" y="3859"/>
                </a:cubicBezTo>
                <a:cubicBezTo>
                  <a:pt x="47228" y="7963"/>
                  <a:pt x="47334" y="17755"/>
                  <a:pt x="47334" y="25154"/>
                </a:cubicBezTo>
                <a:cubicBezTo>
                  <a:pt x="47334" y="30395"/>
                  <a:pt x="48390" y="37192"/>
                  <a:pt x="44411" y="40602"/>
                </a:cubicBezTo>
                <a:cubicBezTo>
                  <a:pt x="36471" y="47407"/>
                  <a:pt x="23970" y="46030"/>
                  <a:pt x="13513" y="46030"/>
                </a:cubicBezTo>
              </a:path>
            </a:pathLst>
          </a:custGeom>
          <a:noFill/>
          <a:ln cap="flat" cmpd="sng" w="19050">
            <a:solidFill>
              <a:schemeClr val="dk1"/>
            </a:solidFill>
            <a:prstDash val="solid"/>
            <a:round/>
            <a:headEnd len="med" w="med" type="none"/>
            <a:tailEnd len="med" w="med" type="none"/>
          </a:ln>
        </p:spPr>
      </p:sp>
      <p:sp>
        <p:nvSpPr>
          <p:cNvPr id="257" name="Google Shape;257;p25"/>
          <p:cNvSpPr/>
          <p:nvPr/>
        </p:nvSpPr>
        <p:spPr>
          <a:xfrm rot="3209584">
            <a:off x="685201" y="4189596"/>
            <a:ext cx="15179" cy="181685"/>
          </a:xfrm>
          <a:custGeom>
            <a:rect b="b" l="l" r="r" t="t"/>
            <a:pathLst>
              <a:path extrusionOk="0" h="8772" w="723">
                <a:moveTo>
                  <a:pt x="724" y="421"/>
                </a:moveTo>
                <a:cubicBezTo>
                  <a:pt x="-820" y="-1895"/>
                  <a:pt x="724" y="5988"/>
                  <a:pt x="724" y="8772"/>
                </a:cubicBezTo>
              </a:path>
            </a:pathLst>
          </a:custGeom>
          <a:noFill/>
          <a:ln cap="flat" cmpd="sng" w="19050">
            <a:solidFill>
              <a:schemeClr val="dk1"/>
            </a:solidFill>
            <a:prstDash val="solid"/>
            <a:round/>
            <a:headEnd len="med" w="med" type="none"/>
            <a:tailEnd len="med" w="med" type="none"/>
          </a:ln>
        </p:spPr>
      </p:sp>
      <p:sp>
        <p:nvSpPr>
          <p:cNvPr id="258" name="Google Shape;258;p25"/>
          <p:cNvSpPr/>
          <p:nvPr/>
        </p:nvSpPr>
        <p:spPr>
          <a:xfrm rot="3209584">
            <a:off x="926656" y="4470956"/>
            <a:ext cx="26285" cy="155650"/>
          </a:xfrm>
          <a:custGeom>
            <a:rect b="b" l="l" r="r" t="t"/>
            <a:pathLst>
              <a:path extrusionOk="0" h="7515" w="1252">
                <a:moveTo>
                  <a:pt x="0" y="0"/>
                </a:moveTo>
                <a:cubicBezTo>
                  <a:pt x="359" y="2514"/>
                  <a:pt x="117" y="5243"/>
                  <a:pt x="1252" y="7515"/>
                </a:cubicBezTo>
              </a:path>
            </a:pathLst>
          </a:custGeom>
          <a:noFill/>
          <a:ln cap="flat" cmpd="sng" w="19050">
            <a:solidFill>
              <a:schemeClr val="dk1"/>
            </a:solidFill>
            <a:prstDash val="solid"/>
            <a:round/>
            <a:headEnd len="med" w="med" type="none"/>
            <a:tailEnd len="med" w="med" type="none"/>
          </a:ln>
        </p:spPr>
      </p:sp>
      <p:sp>
        <p:nvSpPr>
          <p:cNvPr id="259" name="Google Shape;259;p25"/>
          <p:cNvSpPr/>
          <p:nvPr/>
        </p:nvSpPr>
        <p:spPr>
          <a:xfrm rot="3209584">
            <a:off x="-209724" y="4494467"/>
            <a:ext cx="1317211" cy="555100"/>
          </a:xfrm>
          <a:custGeom>
            <a:rect b="b" l="l" r="r" t="t"/>
            <a:pathLst>
              <a:path extrusionOk="0" h="26801" w="62741">
                <a:moveTo>
                  <a:pt x="9384" y="1718"/>
                </a:moveTo>
                <a:cubicBezTo>
                  <a:pt x="7285" y="3351"/>
                  <a:pt x="5318" y="5170"/>
                  <a:pt x="3539" y="7146"/>
                </a:cubicBezTo>
                <a:cubicBezTo>
                  <a:pt x="2617" y="8170"/>
                  <a:pt x="-617" y="10685"/>
                  <a:pt x="616" y="10069"/>
                </a:cubicBezTo>
                <a:cubicBezTo>
                  <a:pt x="2902" y="8927"/>
                  <a:pt x="5011" y="5169"/>
                  <a:pt x="7297" y="6311"/>
                </a:cubicBezTo>
                <a:cubicBezTo>
                  <a:pt x="11320" y="8320"/>
                  <a:pt x="3916" y="14646"/>
                  <a:pt x="2286" y="18837"/>
                </a:cubicBezTo>
                <a:cubicBezTo>
                  <a:pt x="1855" y="19945"/>
                  <a:pt x="-120" y="21889"/>
                  <a:pt x="1034" y="22177"/>
                </a:cubicBezTo>
                <a:cubicBezTo>
                  <a:pt x="5927" y="23399"/>
                  <a:pt x="8214" y="10319"/>
                  <a:pt x="12725" y="12574"/>
                </a:cubicBezTo>
                <a:cubicBezTo>
                  <a:pt x="16197" y="14310"/>
                  <a:pt x="13317" y="20743"/>
                  <a:pt x="15647" y="23848"/>
                </a:cubicBezTo>
                <a:cubicBezTo>
                  <a:pt x="17077" y="25754"/>
                  <a:pt x="14100" y="16749"/>
                  <a:pt x="16483" y="16749"/>
                </a:cubicBezTo>
                <a:cubicBezTo>
                  <a:pt x="21419" y="16749"/>
                  <a:pt x="23649" y="29092"/>
                  <a:pt x="27756" y="26353"/>
                </a:cubicBezTo>
                <a:cubicBezTo>
                  <a:pt x="30467" y="24545"/>
                  <a:pt x="28386" y="15359"/>
                  <a:pt x="31096" y="17167"/>
                </a:cubicBezTo>
                <a:cubicBezTo>
                  <a:pt x="34153" y="19206"/>
                  <a:pt x="36378" y="25011"/>
                  <a:pt x="39864" y="23848"/>
                </a:cubicBezTo>
                <a:cubicBezTo>
                  <a:pt x="43297" y="22703"/>
                  <a:pt x="36431" y="11848"/>
                  <a:pt x="39864" y="12992"/>
                </a:cubicBezTo>
                <a:cubicBezTo>
                  <a:pt x="43641" y="14250"/>
                  <a:pt x="45606" y="19123"/>
                  <a:pt x="49468" y="20090"/>
                </a:cubicBezTo>
                <a:cubicBezTo>
                  <a:pt x="51387" y="20570"/>
                  <a:pt x="51307" y="15017"/>
                  <a:pt x="53226" y="15497"/>
                </a:cubicBezTo>
                <a:cubicBezTo>
                  <a:pt x="56547" y="16327"/>
                  <a:pt x="59990" y="22511"/>
                  <a:pt x="62411" y="20090"/>
                </a:cubicBezTo>
                <a:cubicBezTo>
                  <a:pt x="63071" y="19430"/>
                  <a:pt x="61766" y="18294"/>
                  <a:pt x="61159" y="17585"/>
                </a:cubicBezTo>
                <a:cubicBezTo>
                  <a:pt x="58585" y="14581"/>
                  <a:pt x="55265" y="12263"/>
                  <a:pt x="51973" y="10069"/>
                </a:cubicBezTo>
                <a:cubicBezTo>
                  <a:pt x="51039" y="9447"/>
                  <a:pt x="47928" y="8399"/>
                  <a:pt x="49050" y="8399"/>
                </a:cubicBezTo>
                <a:cubicBezTo>
                  <a:pt x="52949" y="8399"/>
                  <a:pt x="61976" y="11680"/>
                  <a:pt x="60741" y="7981"/>
                </a:cubicBezTo>
                <a:cubicBezTo>
                  <a:pt x="59478" y="4199"/>
                  <a:pt x="54291" y="2136"/>
                  <a:pt x="50303" y="2136"/>
                </a:cubicBezTo>
                <a:cubicBezTo>
                  <a:pt x="49729" y="2136"/>
                  <a:pt x="48633" y="3127"/>
                  <a:pt x="48633" y="2553"/>
                </a:cubicBezTo>
                <a:cubicBezTo>
                  <a:pt x="48633" y="809"/>
                  <a:pt x="51534" y="471"/>
                  <a:pt x="53226" y="48"/>
                </a:cubicBezTo>
                <a:cubicBezTo>
                  <a:pt x="53417" y="0"/>
                  <a:pt x="53807" y="357"/>
                  <a:pt x="53643" y="466"/>
                </a:cubicBezTo>
              </a:path>
            </a:pathLst>
          </a:custGeom>
          <a:noFill/>
          <a:ln cap="flat" cmpd="sng" w="19050">
            <a:solidFill>
              <a:schemeClr val="dk1"/>
            </a:solidFill>
            <a:prstDash val="solid"/>
            <a:round/>
            <a:headEnd len="med" w="med" type="none"/>
            <a:tailEnd len="med" w="med" type="none"/>
          </a:ln>
        </p:spPr>
      </p:sp>
      <p:grpSp>
        <p:nvGrpSpPr>
          <p:cNvPr id="260" name="Google Shape;260;p25"/>
          <p:cNvGrpSpPr/>
          <p:nvPr/>
        </p:nvGrpSpPr>
        <p:grpSpPr>
          <a:xfrm>
            <a:off x="0" y="3189500"/>
            <a:ext cx="2190600" cy="724875"/>
            <a:chOff x="0" y="3189500"/>
            <a:chExt cx="2190600" cy="724875"/>
          </a:xfrm>
        </p:grpSpPr>
        <p:cxnSp>
          <p:nvCxnSpPr>
            <p:cNvPr id="261" name="Google Shape;261;p25"/>
            <p:cNvCxnSpPr/>
            <p:nvPr/>
          </p:nvCxnSpPr>
          <p:spPr>
            <a:xfrm flipH="1">
              <a:off x="657675" y="3663875"/>
              <a:ext cx="41700" cy="25050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25"/>
            <p:cNvSpPr txBox="1"/>
            <p:nvPr/>
          </p:nvSpPr>
          <p:spPr>
            <a:xfrm>
              <a:off x="0" y="3189500"/>
              <a:ext cx="21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The store is left of the tracks</a:t>
              </a:r>
              <a:endParaRPr>
                <a:solidFill>
                  <a:schemeClr val="dk1"/>
                </a:solidFill>
                <a:latin typeface="EB Garamond"/>
                <a:ea typeface="EB Garamond"/>
                <a:cs typeface="EB Garamond"/>
                <a:sym typeface="EB Garamond"/>
              </a:endParaRPr>
            </a:p>
          </p:txBody>
        </p:sp>
      </p:grpSp>
      <p:grpSp>
        <p:nvGrpSpPr>
          <p:cNvPr id="263" name="Google Shape;263;p25"/>
          <p:cNvGrpSpPr/>
          <p:nvPr/>
        </p:nvGrpSpPr>
        <p:grpSpPr>
          <a:xfrm>
            <a:off x="0" y="3189500"/>
            <a:ext cx="2267700" cy="724875"/>
            <a:chOff x="0" y="3189500"/>
            <a:chExt cx="2267700" cy="724875"/>
          </a:xfrm>
        </p:grpSpPr>
        <p:cxnSp>
          <p:nvCxnSpPr>
            <p:cNvPr id="264" name="Google Shape;264;p25"/>
            <p:cNvCxnSpPr/>
            <p:nvPr/>
          </p:nvCxnSpPr>
          <p:spPr>
            <a:xfrm flipH="1">
              <a:off x="657675" y="3663875"/>
              <a:ext cx="41700" cy="250500"/>
            </a:xfrm>
            <a:prstGeom prst="straightConnector1">
              <a:avLst/>
            </a:prstGeom>
            <a:noFill/>
            <a:ln cap="flat" cmpd="sng" w="9525">
              <a:solidFill>
                <a:schemeClr val="dk1"/>
              </a:solidFill>
              <a:prstDash val="solid"/>
              <a:round/>
              <a:headEnd len="med" w="med" type="none"/>
              <a:tailEnd len="med" w="med" type="none"/>
            </a:ln>
          </p:spPr>
        </p:cxnSp>
        <p:sp>
          <p:nvSpPr>
            <p:cNvPr id="265" name="Google Shape;265;p25"/>
            <p:cNvSpPr txBox="1"/>
            <p:nvPr/>
          </p:nvSpPr>
          <p:spPr>
            <a:xfrm>
              <a:off x="0" y="3189500"/>
              <a:ext cx="22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The store is West of the tracks</a:t>
              </a:r>
              <a:endParaRPr>
                <a:solidFill>
                  <a:schemeClr val="dk1"/>
                </a:solidFill>
                <a:latin typeface="EB Garamond"/>
                <a:ea typeface="EB Garamond"/>
                <a:cs typeface="EB Garamond"/>
                <a:sym typeface="EB Garamond"/>
              </a:endParaRPr>
            </a:p>
          </p:txBody>
        </p:sp>
      </p:grpSp>
      <p:sp>
        <p:nvSpPr>
          <p:cNvPr id="266" name="Google Shape;266;p25"/>
          <p:cNvSpPr txBox="1"/>
          <p:nvPr/>
        </p:nvSpPr>
        <p:spPr>
          <a:xfrm>
            <a:off x="7406700" y="4568875"/>
            <a:ext cx="161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(Dansen and Mishra, 2010)</a:t>
            </a:r>
            <a:endParaRPr>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a:p>
            <a:pPr indent="0" lvl="0" marL="0" rtl="0" algn="l">
              <a:spcBef>
                <a:spcPts val="0"/>
              </a:spcBef>
              <a:spcAft>
                <a:spcPts val="0"/>
              </a:spcAft>
              <a:buNone/>
            </a:pPr>
            <a:r>
              <a:t/>
            </a:r>
            <a:endParaRPr/>
          </a:p>
        </p:txBody>
      </p:sp>
      <p:sp>
        <p:nvSpPr>
          <p:cNvPr id="272" name="Google Shape;27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Background</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Spatial Frames of Reference in Spoken Language</a:t>
            </a:r>
            <a:endParaRPr>
              <a:solidFill>
                <a:schemeClr val="dk1"/>
              </a:solidFill>
            </a:endParaRPr>
          </a:p>
          <a:p>
            <a:pPr indent="-342900" lvl="0" marL="457200" rtl="0" algn="l">
              <a:spcBef>
                <a:spcPts val="0"/>
              </a:spcBef>
              <a:spcAft>
                <a:spcPts val="0"/>
              </a:spcAft>
              <a:buClr>
                <a:schemeClr val="dk1"/>
              </a:buClr>
              <a:buSzPts val="1800"/>
              <a:buChar char="-"/>
            </a:pPr>
            <a:r>
              <a:rPr lang="en" u="sng">
                <a:solidFill>
                  <a:schemeClr val="dk1"/>
                </a:solidFill>
              </a:rPr>
              <a:t>… in Signed Languages</a:t>
            </a:r>
            <a:endParaRPr u="sng">
              <a:solidFill>
                <a:schemeClr val="dk1"/>
              </a:solidFill>
            </a:endParaRPr>
          </a:p>
          <a:p>
            <a:pPr indent="0" lvl="0" marL="0" rtl="0" algn="l">
              <a:spcBef>
                <a:spcPts val="1200"/>
              </a:spcBef>
              <a:spcAft>
                <a:spcPts val="0"/>
              </a:spcAft>
              <a:buNone/>
            </a:pPr>
            <a:r>
              <a:rPr lang="en">
                <a:solidFill>
                  <a:schemeClr val="dk1"/>
                </a:solidFill>
              </a:rPr>
              <a:t>Our contributions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Coding paradigm for individual signs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Implications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Signed </a:t>
            </a:r>
            <a:r>
              <a:rPr lang="en"/>
              <a:t>Languages of the deaf and Space</a:t>
            </a:r>
            <a:endParaRPr/>
          </a:p>
        </p:txBody>
      </p:sp>
      <p:sp>
        <p:nvSpPr>
          <p:cNvPr id="278" name="Google Shape;278;p27"/>
          <p:cNvSpPr txBox="1"/>
          <p:nvPr>
            <p:ph idx="1" type="body"/>
          </p:nvPr>
        </p:nvSpPr>
        <p:spPr>
          <a:xfrm>
            <a:off x="311700" y="1152475"/>
            <a:ext cx="478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Signers make use signing space for grammar (</a:t>
            </a:r>
            <a:r>
              <a:rPr lang="en"/>
              <a:t>Sandler and Lillo-Martin 2006</a:t>
            </a:r>
            <a:r>
              <a:rPr lang="en"/>
              <a:t>) and meaning ( Poizner 1987)</a:t>
            </a:r>
            <a:endParaRPr/>
          </a:p>
          <a:p>
            <a:pPr indent="0" lvl="0" marL="0" rtl="0" algn="l">
              <a:spcBef>
                <a:spcPts val="1200"/>
              </a:spcBef>
              <a:spcAft>
                <a:spcPts val="0"/>
              </a:spcAft>
              <a:buNone/>
            </a:pPr>
            <a:r>
              <a:rPr lang="en"/>
              <a:t>Some s</a:t>
            </a:r>
            <a:r>
              <a:rPr lang="en"/>
              <a:t>igned languages make use of all three basic frame of reference (Emmorey 2002)</a:t>
            </a:r>
            <a:endParaRPr/>
          </a:p>
          <a:p>
            <a:pPr indent="0" lvl="0" marL="0" rtl="0" algn="l">
              <a:spcBef>
                <a:spcPts val="1200"/>
              </a:spcBef>
              <a:spcAft>
                <a:spcPts val="0"/>
              </a:spcAft>
              <a:buNone/>
            </a:pPr>
            <a:r>
              <a:rPr lang="en"/>
              <a:t>Preference for spatial representation varies within language and from language to language  (Eric and Milkovic 2007)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9" name="Google Shape;279;p27"/>
          <p:cNvPicPr preferRelativeResize="0"/>
          <p:nvPr/>
        </p:nvPicPr>
        <p:blipFill>
          <a:blip r:embed="rId4">
            <a:alphaModFix/>
          </a:blip>
          <a:stretch>
            <a:fillRect/>
          </a:stretch>
        </p:blipFill>
        <p:spPr>
          <a:xfrm>
            <a:off x="5092212" y="1871500"/>
            <a:ext cx="3594274" cy="2697376"/>
          </a:xfrm>
          <a:prstGeom prst="rect">
            <a:avLst/>
          </a:prstGeom>
          <a:noFill/>
          <a:ln>
            <a:noFill/>
          </a:ln>
        </p:spPr>
      </p:pic>
      <p:sp>
        <p:nvSpPr>
          <p:cNvPr id="280" name="Google Shape;280;p27"/>
          <p:cNvSpPr txBox="1"/>
          <p:nvPr/>
        </p:nvSpPr>
        <p:spPr>
          <a:xfrm>
            <a:off x="5190600" y="4568875"/>
            <a:ext cx="33975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EB Garamond"/>
                <a:ea typeface="EB Garamond"/>
                <a:cs typeface="EB Garamond"/>
                <a:sym typeface="EB Garamond"/>
              </a:rPr>
              <a:t>(David Fulmer via Wikipedia 2008. CC-BY-SA)</a:t>
            </a:r>
            <a:endParaRPr sz="1200">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Frames of References in Signed Languages</a:t>
            </a:r>
            <a:endParaRPr/>
          </a:p>
        </p:txBody>
      </p:sp>
      <p:sp>
        <p:nvSpPr>
          <p:cNvPr id="286" name="Google Shape;286;p28"/>
          <p:cNvSpPr txBox="1"/>
          <p:nvPr>
            <p:ph idx="1" type="body"/>
          </p:nvPr>
        </p:nvSpPr>
        <p:spPr>
          <a:xfrm>
            <a:off x="311700" y="1384375"/>
            <a:ext cx="288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tree is in front of me”</a:t>
            </a:r>
            <a:endParaRPr/>
          </a:p>
          <a:p>
            <a:pPr indent="0" lvl="0" marL="0" rtl="0" algn="l">
              <a:spcBef>
                <a:spcPts val="1200"/>
              </a:spcBef>
              <a:spcAft>
                <a:spcPts val="1200"/>
              </a:spcAft>
              <a:buNone/>
            </a:pPr>
            <a:r>
              <a:t/>
            </a:r>
            <a:endParaRPr/>
          </a:p>
        </p:txBody>
      </p:sp>
      <p:pic>
        <p:nvPicPr>
          <p:cNvPr id="287" name="Google Shape;287;p28"/>
          <p:cNvPicPr preferRelativeResize="0"/>
          <p:nvPr/>
        </p:nvPicPr>
        <p:blipFill>
          <a:blip r:embed="rId3">
            <a:alphaModFix/>
          </a:blip>
          <a:stretch>
            <a:fillRect/>
          </a:stretch>
        </p:blipFill>
        <p:spPr>
          <a:xfrm>
            <a:off x="311700" y="2323725"/>
            <a:ext cx="2481871" cy="2245150"/>
          </a:xfrm>
          <a:prstGeom prst="rect">
            <a:avLst/>
          </a:prstGeom>
          <a:noFill/>
          <a:ln>
            <a:noFill/>
          </a:ln>
        </p:spPr>
      </p:pic>
      <p:sp>
        <p:nvSpPr>
          <p:cNvPr id="288" name="Google Shape;288;p28"/>
          <p:cNvSpPr txBox="1"/>
          <p:nvPr>
            <p:ph idx="1" type="body"/>
          </p:nvPr>
        </p:nvSpPr>
        <p:spPr>
          <a:xfrm>
            <a:off x="5736975" y="1384375"/>
            <a:ext cx="288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 is in front of the tree”</a:t>
            </a:r>
            <a:endParaRPr/>
          </a:p>
          <a:p>
            <a:pPr indent="0" lvl="0" marL="0" rtl="0" algn="l">
              <a:spcBef>
                <a:spcPts val="1200"/>
              </a:spcBef>
              <a:spcAft>
                <a:spcPts val="1200"/>
              </a:spcAft>
              <a:buNone/>
            </a:pPr>
            <a:r>
              <a:t/>
            </a:r>
            <a:endParaRPr/>
          </a:p>
        </p:txBody>
      </p:sp>
      <p:pic>
        <p:nvPicPr>
          <p:cNvPr id="289" name="Google Shape;289;p28"/>
          <p:cNvPicPr preferRelativeResize="0"/>
          <p:nvPr/>
        </p:nvPicPr>
        <p:blipFill>
          <a:blip r:embed="rId4">
            <a:alphaModFix/>
          </a:blip>
          <a:stretch>
            <a:fillRect/>
          </a:stretch>
        </p:blipFill>
        <p:spPr>
          <a:xfrm>
            <a:off x="5889793" y="2257391"/>
            <a:ext cx="2580657" cy="2377825"/>
          </a:xfrm>
          <a:prstGeom prst="rect">
            <a:avLst/>
          </a:prstGeom>
          <a:noFill/>
          <a:ln>
            <a:noFill/>
          </a:ln>
        </p:spPr>
      </p:pic>
      <p:sp>
        <p:nvSpPr>
          <p:cNvPr id="290" name="Google Shape;290;p28"/>
          <p:cNvSpPr txBox="1"/>
          <p:nvPr/>
        </p:nvSpPr>
        <p:spPr>
          <a:xfrm>
            <a:off x="3331050" y="1017725"/>
            <a:ext cx="2481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EB Garamond"/>
                <a:ea typeface="EB Garamond"/>
                <a:cs typeface="EB Garamond"/>
                <a:sym typeface="EB Garamond"/>
              </a:rPr>
              <a:t>Space conveys meaning</a:t>
            </a:r>
            <a:endParaRPr/>
          </a:p>
        </p:txBody>
      </p:sp>
      <p:sp>
        <p:nvSpPr>
          <p:cNvPr id="291" name="Google Shape;291;p28"/>
          <p:cNvSpPr txBox="1"/>
          <p:nvPr/>
        </p:nvSpPr>
        <p:spPr>
          <a:xfrm>
            <a:off x="3765300" y="4568875"/>
            <a:ext cx="16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(Tkachman, 2022)</a:t>
            </a:r>
            <a:endParaRPr>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 Estonian Signed Language - Meet</a:t>
            </a:r>
            <a:endParaRPr/>
          </a:p>
        </p:txBody>
      </p:sp>
      <p:pic>
        <p:nvPicPr>
          <p:cNvPr id="297" name="Google Shape;297;p29"/>
          <p:cNvPicPr preferRelativeResize="0"/>
          <p:nvPr/>
        </p:nvPicPr>
        <p:blipFill>
          <a:blip r:embed="rId4">
            <a:alphaModFix/>
          </a:blip>
          <a:stretch>
            <a:fillRect/>
          </a:stretch>
        </p:blipFill>
        <p:spPr>
          <a:xfrm>
            <a:off x="349475" y="1533800"/>
            <a:ext cx="2594875" cy="2075900"/>
          </a:xfrm>
          <a:prstGeom prst="rect">
            <a:avLst/>
          </a:prstGeom>
          <a:noFill/>
          <a:ln>
            <a:noFill/>
          </a:ln>
        </p:spPr>
      </p:pic>
      <p:pic>
        <p:nvPicPr>
          <p:cNvPr id="298" name="Google Shape;298;p29"/>
          <p:cNvPicPr preferRelativeResize="0"/>
          <p:nvPr/>
        </p:nvPicPr>
        <p:blipFill>
          <a:blip r:embed="rId5">
            <a:alphaModFix/>
          </a:blip>
          <a:stretch>
            <a:fillRect/>
          </a:stretch>
        </p:blipFill>
        <p:spPr>
          <a:xfrm>
            <a:off x="3322713" y="1533799"/>
            <a:ext cx="2498578" cy="2075901"/>
          </a:xfrm>
          <a:prstGeom prst="rect">
            <a:avLst/>
          </a:prstGeom>
          <a:noFill/>
          <a:ln>
            <a:noFill/>
          </a:ln>
        </p:spPr>
      </p:pic>
      <p:pic>
        <p:nvPicPr>
          <p:cNvPr id="299" name="Google Shape;299;p29"/>
          <p:cNvPicPr preferRelativeResize="0"/>
          <p:nvPr/>
        </p:nvPicPr>
        <p:blipFill>
          <a:blip r:embed="rId6">
            <a:alphaModFix/>
          </a:blip>
          <a:stretch>
            <a:fillRect/>
          </a:stretch>
        </p:blipFill>
        <p:spPr>
          <a:xfrm>
            <a:off x="6199675" y="1533800"/>
            <a:ext cx="2632624" cy="2075900"/>
          </a:xfrm>
          <a:prstGeom prst="rect">
            <a:avLst/>
          </a:prstGeom>
          <a:noFill/>
          <a:ln>
            <a:noFill/>
          </a:ln>
        </p:spPr>
      </p:pic>
      <p:sp>
        <p:nvSpPr>
          <p:cNvPr id="300" name="Google Shape;300;p29"/>
          <p:cNvSpPr txBox="1"/>
          <p:nvPr/>
        </p:nvSpPr>
        <p:spPr>
          <a:xfrm>
            <a:off x="3949950" y="3609700"/>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7">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 Portuguese Signed Language - Ahead</a:t>
            </a:r>
            <a:endParaRPr/>
          </a:p>
        </p:txBody>
      </p:sp>
      <p:pic>
        <p:nvPicPr>
          <p:cNvPr id="306" name="Google Shape;306;p30"/>
          <p:cNvPicPr preferRelativeResize="0"/>
          <p:nvPr/>
        </p:nvPicPr>
        <p:blipFill rotWithShape="1">
          <a:blip r:embed="rId3">
            <a:alphaModFix/>
          </a:blip>
          <a:srcRect b="13741" l="0" r="0" t="0"/>
          <a:stretch/>
        </p:blipFill>
        <p:spPr>
          <a:xfrm>
            <a:off x="438025" y="1617149"/>
            <a:ext cx="2537151" cy="1909200"/>
          </a:xfrm>
          <a:prstGeom prst="rect">
            <a:avLst/>
          </a:prstGeom>
          <a:noFill/>
          <a:ln>
            <a:noFill/>
          </a:ln>
        </p:spPr>
      </p:pic>
      <p:pic>
        <p:nvPicPr>
          <p:cNvPr id="307" name="Google Shape;307;p30"/>
          <p:cNvPicPr preferRelativeResize="0"/>
          <p:nvPr/>
        </p:nvPicPr>
        <p:blipFill rotWithShape="1">
          <a:blip r:embed="rId4">
            <a:alphaModFix/>
          </a:blip>
          <a:srcRect b="0" l="0" r="0" t="3203"/>
          <a:stretch/>
        </p:blipFill>
        <p:spPr>
          <a:xfrm>
            <a:off x="3381863" y="1615201"/>
            <a:ext cx="2380250" cy="1978500"/>
          </a:xfrm>
          <a:prstGeom prst="rect">
            <a:avLst/>
          </a:prstGeom>
          <a:noFill/>
          <a:ln>
            <a:noFill/>
          </a:ln>
        </p:spPr>
      </p:pic>
      <p:pic>
        <p:nvPicPr>
          <p:cNvPr id="308" name="Google Shape;308;p30"/>
          <p:cNvPicPr preferRelativeResize="0"/>
          <p:nvPr/>
        </p:nvPicPr>
        <p:blipFill>
          <a:blip r:embed="rId5">
            <a:alphaModFix/>
          </a:blip>
          <a:stretch>
            <a:fillRect/>
          </a:stretch>
        </p:blipFill>
        <p:spPr>
          <a:xfrm>
            <a:off x="6168825" y="1615188"/>
            <a:ext cx="2626049" cy="1978525"/>
          </a:xfrm>
          <a:prstGeom prst="rect">
            <a:avLst/>
          </a:prstGeom>
          <a:noFill/>
          <a:ln>
            <a:noFill/>
          </a:ln>
        </p:spPr>
      </p:pic>
      <p:sp>
        <p:nvSpPr>
          <p:cNvPr id="309" name="Google Shape;309;p30"/>
          <p:cNvSpPr txBox="1"/>
          <p:nvPr/>
        </p:nvSpPr>
        <p:spPr>
          <a:xfrm>
            <a:off x="3949950" y="3559575"/>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6">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 </a:t>
            </a:r>
            <a:r>
              <a:rPr lang="en"/>
              <a:t>Croatian</a:t>
            </a:r>
            <a:r>
              <a:rPr lang="en"/>
              <a:t> Signed Language - Ahead</a:t>
            </a:r>
            <a:endParaRPr/>
          </a:p>
        </p:txBody>
      </p:sp>
      <p:pic>
        <p:nvPicPr>
          <p:cNvPr id="315" name="Google Shape;315;p31"/>
          <p:cNvPicPr preferRelativeResize="0"/>
          <p:nvPr/>
        </p:nvPicPr>
        <p:blipFill>
          <a:blip r:embed="rId3">
            <a:alphaModFix/>
          </a:blip>
          <a:stretch>
            <a:fillRect/>
          </a:stretch>
        </p:blipFill>
        <p:spPr>
          <a:xfrm>
            <a:off x="393425" y="1583925"/>
            <a:ext cx="2531537" cy="1975649"/>
          </a:xfrm>
          <a:prstGeom prst="rect">
            <a:avLst/>
          </a:prstGeom>
          <a:noFill/>
          <a:ln>
            <a:noFill/>
          </a:ln>
        </p:spPr>
      </p:pic>
      <p:pic>
        <p:nvPicPr>
          <p:cNvPr id="316" name="Google Shape;316;p31"/>
          <p:cNvPicPr preferRelativeResize="0"/>
          <p:nvPr/>
        </p:nvPicPr>
        <p:blipFill>
          <a:blip r:embed="rId4">
            <a:alphaModFix/>
          </a:blip>
          <a:stretch>
            <a:fillRect/>
          </a:stretch>
        </p:blipFill>
        <p:spPr>
          <a:xfrm>
            <a:off x="3276000" y="1583925"/>
            <a:ext cx="2591999" cy="1975650"/>
          </a:xfrm>
          <a:prstGeom prst="rect">
            <a:avLst/>
          </a:prstGeom>
          <a:noFill/>
          <a:ln>
            <a:noFill/>
          </a:ln>
        </p:spPr>
      </p:pic>
      <p:pic>
        <p:nvPicPr>
          <p:cNvPr id="317" name="Google Shape;317;p31"/>
          <p:cNvPicPr preferRelativeResize="0"/>
          <p:nvPr/>
        </p:nvPicPr>
        <p:blipFill>
          <a:blip r:embed="rId5">
            <a:alphaModFix/>
          </a:blip>
          <a:stretch>
            <a:fillRect/>
          </a:stretch>
        </p:blipFill>
        <p:spPr>
          <a:xfrm>
            <a:off x="6219041" y="1583927"/>
            <a:ext cx="2613259" cy="1975649"/>
          </a:xfrm>
          <a:prstGeom prst="rect">
            <a:avLst/>
          </a:prstGeom>
          <a:noFill/>
          <a:ln>
            <a:noFill/>
          </a:ln>
        </p:spPr>
      </p:pic>
      <p:sp>
        <p:nvSpPr>
          <p:cNvPr id="318" name="Google Shape;318;p31"/>
          <p:cNvSpPr txBox="1"/>
          <p:nvPr/>
        </p:nvSpPr>
        <p:spPr>
          <a:xfrm>
            <a:off x="3949950" y="3559575"/>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6">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Background</a:t>
            </a:r>
            <a:endParaRPr>
              <a:solidFill>
                <a:schemeClr val="dk1"/>
              </a:solidFill>
            </a:endParaRPr>
          </a:p>
          <a:p>
            <a:pPr indent="-342900" lvl="0" marL="457200" rtl="0" algn="l">
              <a:spcBef>
                <a:spcPts val="1200"/>
              </a:spcBef>
              <a:spcAft>
                <a:spcPts val="0"/>
              </a:spcAft>
              <a:buClr>
                <a:schemeClr val="dk1"/>
              </a:buClr>
              <a:buSzPts val="1800"/>
              <a:buChar char="-"/>
            </a:pPr>
            <a:r>
              <a:rPr lang="en" u="sng">
                <a:solidFill>
                  <a:schemeClr val="dk1"/>
                </a:solidFill>
              </a:rPr>
              <a:t>Spatial Frames of Reference in Spoken </a:t>
            </a:r>
            <a:r>
              <a:rPr lang="en" u="sng">
                <a:solidFill>
                  <a:schemeClr val="dk1"/>
                </a:solidFill>
              </a:rPr>
              <a:t>Language</a:t>
            </a:r>
            <a:endParaRPr u="sng">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in Signed Languages</a:t>
            </a:r>
            <a:endParaRPr>
              <a:solidFill>
                <a:schemeClr val="dk1"/>
              </a:solidFill>
            </a:endParaRPr>
          </a:p>
          <a:p>
            <a:pPr indent="0" lvl="0" marL="0" rtl="0" algn="l">
              <a:spcBef>
                <a:spcPts val="1200"/>
              </a:spcBef>
              <a:spcAft>
                <a:spcPts val="0"/>
              </a:spcAft>
              <a:buNone/>
            </a:pPr>
            <a:r>
              <a:rPr lang="en">
                <a:solidFill>
                  <a:schemeClr val="dk1"/>
                </a:solidFill>
              </a:rPr>
              <a:t>Our contributions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Methodology: coding paradigm for individual signs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Implications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a:p>
            <a:pPr indent="0" lvl="0" marL="0" rtl="0" algn="l">
              <a:spcBef>
                <a:spcPts val="0"/>
              </a:spcBef>
              <a:spcAft>
                <a:spcPts val="0"/>
              </a:spcAft>
              <a:buNone/>
            </a:pPr>
            <a:r>
              <a:t/>
            </a:r>
            <a:endParaRPr/>
          </a:p>
        </p:txBody>
      </p:sp>
      <p:sp>
        <p:nvSpPr>
          <p:cNvPr id="324" name="Google Shape;32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Background</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Spatial Frames of Reference in Spoken Language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in Signed Languages</a:t>
            </a:r>
            <a:endParaRPr>
              <a:solidFill>
                <a:schemeClr val="dk1"/>
              </a:solidFill>
            </a:endParaRPr>
          </a:p>
          <a:p>
            <a:pPr indent="0" lvl="0" marL="0" rtl="0" algn="l">
              <a:spcBef>
                <a:spcPts val="1200"/>
              </a:spcBef>
              <a:spcAft>
                <a:spcPts val="0"/>
              </a:spcAft>
              <a:buNone/>
            </a:pPr>
            <a:r>
              <a:rPr lang="en">
                <a:solidFill>
                  <a:schemeClr val="dk1"/>
                </a:solidFill>
              </a:rPr>
              <a:t>Our contributions</a:t>
            </a:r>
            <a:endParaRPr>
              <a:solidFill>
                <a:schemeClr val="dk1"/>
              </a:solidFill>
            </a:endParaRPr>
          </a:p>
          <a:p>
            <a:pPr indent="-342900" lvl="0" marL="457200" rtl="0" algn="l">
              <a:spcBef>
                <a:spcPts val="1200"/>
              </a:spcBef>
              <a:spcAft>
                <a:spcPts val="0"/>
              </a:spcAft>
              <a:buClr>
                <a:schemeClr val="dk1"/>
              </a:buClr>
              <a:buSzPts val="1800"/>
              <a:buChar char="-"/>
            </a:pPr>
            <a:r>
              <a:rPr lang="en" u="sng">
                <a:solidFill>
                  <a:schemeClr val="dk1"/>
                </a:solidFill>
              </a:rPr>
              <a:t>Coding paradigm for individual signs</a:t>
            </a:r>
            <a:endParaRPr u="sng">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Implications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30" name="Google Shape;33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accent2"/>
                </a:solidFill>
              </a:rPr>
              <a:t>Pilot Coding:</a:t>
            </a:r>
            <a:endParaRPr sz="2000">
              <a:solidFill>
                <a:schemeClr val="accent2"/>
              </a:solidFill>
            </a:endParaRPr>
          </a:p>
          <a:p>
            <a:pPr indent="-355600" lvl="0" marL="457200" rtl="0" algn="l">
              <a:spcBef>
                <a:spcPts val="1200"/>
              </a:spcBef>
              <a:spcAft>
                <a:spcPts val="0"/>
              </a:spcAft>
              <a:buClr>
                <a:schemeClr val="accent2"/>
              </a:buClr>
              <a:buSzPts val="2000"/>
              <a:buChar char="●"/>
            </a:pPr>
            <a:r>
              <a:rPr lang="en" sz="2000">
                <a:solidFill>
                  <a:schemeClr val="accent2"/>
                </a:solidFill>
              </a:rPr>
              <a:t>spreadthesign.org as our data corpus which includes 44 signed languages</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76 spatial terms like “around,” “height,” “fall” not like “dog,” “cat,” or “cheese-grater”</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Considered FoR such as</a:t>
            </a:r>
            <a:endParaRPr sz="2000">
              <a:solidFill>
                <a:schemeClr val="accent2"/>
              </a:solidFill>
            </a:endParaRPr>
          </a:p>
          <a:p>
            <a:pPr indent="-330200" lvl="1" marL="914400" rtl="0" algn="l">
              <a:spcBef>
                <a:spcPts val="0"/>
              </a:spcBef>
              <a:spcAft>
                <a:spcPts val="0"/>
              </a:spcAft>
              <a:buClr>
                <a:schemeClr val="accent2"/>
              </a:buClr>
              <a:buSzPts val="1600"/>
              <a:buChar char="○"/>
            </a:pPr>
            <a:r>
              <a:rPr lang="en" sz="1600">
                <a:solidFill>
                  <a:schemeClr val="accent2"/>
                </a:solidFill>
              </a:rPr>
              <a:t>Direct, Object-Oriented, Relative, as well as Deictic, and Unoriented.</a:t>
            </a:r>
            <a:endParaRPr sz="16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Deictic Example: British Signed Language - Far</a:t>
            </a:r>
            <a:endParaRPr/>
          </a:p>
        </p:txBody>
      </p:sp>
      <p:pic>
        <p:nvPicPr>
          <p:cNvPr id="336" name="Google Shape;336;p34"/>
          <p:cNvPicPr preferRelativeResize="0"/>
          <p:nvPr/>
        </p:nvPicPr>
        <p:blipFill>
          <a:blip r:embed="rId3">
            <a:alphaModFix/>
          </a:blip>
          <a:stretch>
            <a:fillRect/>
          </a:stretch>
        </p:blipFill>
        <p:spPr>
          <a:xfrm>
            <a:off x="160425" y="1729325"/>
            <a:ext cx="2592474" cy="2025100"/>
          </a:xfrm>
          <a:prstGeom prst="rect">
            <a:avLst/>
          </a:prstGeom>
          <a:noFill/>
          <a:ln>
            <a:noFill/>
          </a:ln>
        </p:spPr>
      </p:pic>
      <p:pic>
        <p:nvPicPr>
          <p:cNvPr id="337" name="Google Shape;337;p34"/>
          <p:cNvPicPr preferRelativeResize="0"/>
          <p:nvPr/>
        </p:nvPicPr>
        <p:blipFill>
          <a:blip r:embed="rId4">
            <a:alphaModFix/>
          </a:blip>
          <a:stretch>
            <a:fillRect/>
          </a:stretch>
        </p:blipFill>
        <p:spPr>
          <a:xfrm>
            <a:off x="3208488" y="1714875"/>
            <a:ext cx="2727025" cy="2053989"/>
          </a:xfrm>
          <a:prstGeom prst="rect">
            <a:avLst/>
          </a:prstGeom>
          <a:noFill/>
          <a:ln>
            <a:noFill/>
          </a:ln>
        </p:spPr>
      </p:pic>
      <p:pic>
        <p:nvPicPr>
          <p:cNvPr id="338" name="Google Shape;338;p34"/>
          <p:cNvPicPr preferRelativeResize="0"/>
          <p:nvPr/>
        </p:nvPicPr>
        <p:blipFill>
          <a:blip r:embed="rId5">
            <a:alphaModFix/>
          </a:blip>
          <a:stretch>
            <a:fillRect/>
          </a:stretch>
        </p:blipFill>
        <p:spPr>
          <a:xfrm>
            <a:off x="6255857" y="1729325"/>
            <a:ext cx="2700793" cy="2054000"/>
          </a:xfrm>
          <a:prstGeom prst="rect">
            <a:avLst/>
          </a:prstGeom>
          <a:noFill/>
          <a:ln>
            <a:noFill/>
          </a:ln>
        </p:spPr>
      </p:pic>
      <p:sp>
        <p:nvSpPr>
          <p:cNvPr id="339" name="Google Shape;339;p34"/>
          <p:cNvSpPr txBox="1"/>
          <p:nvPr/>
        </p:nvSpPr>
        <p:spPr>
          <a:xfrm>
            <a:off x="240775" y="229500"/>
            <a:ext cx="5451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EB Garamond"/>
                <a:ea typeface="EB Garamond"/>
                <a:cs typeface="EB Garamond"/>
                <a:sym typeface="EB Garamond"/>
              </a:rPr>
              <a:t>the figure is pointed to, not represented</a:t>
            </a:r>
            <a:endParaRPr sz="1500">
              <a:solidFill>
                <a:schemeClr val="dk1"/>
              </a:solidFill>
              <a:latin typeface="EB Garamond"/>
              <a:ea typeface="EB Garamond"/>
              <a:cs typeface="EB Garamond"/>
              <a:sym typeface="EB Garamond"/>
            </a:endParaRPr>
          </a:p>
        </p:txBody>
      </p:sp>
      <p:sp>
        <p:nvSpPr>
          <p:cNvPr id="340" name="Google Shape;340;p34"/>
          <p:cNvSpPr txBox="1"/>
          <p:nvPr/>
        </p:nvSpPr>
        <p:spPr>
          <a:xfrm>
            <a:off x="3949963" y="3783325"/>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6">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cxnSp>
        <p:nvCxnSpPr>
          <p:cNvPr id="341" name="Google Shape;341;p34"/>
          <p:cNvCxnSpPr/>
          <p:nvPr/>
        </p:nvCxnSpPr>
        <p:spPr>
          <a:xfrm rot="10800000">
            <a:off x="3208500" y="527925"/>
            <a:ext cx="3224700" cy="1457400"/>
          </a:xfrm>
          <a:prstGeom prst="straightConnector1">
            <a:avLst/>
          </a:prstGeom>
          <a:noFill/>
          <a:ln cap="flat" cmpd="sng" w="28575">
            <a:solidFill>
              <a:schemeClr val="dk1"/>
            </a:solidFill>
            <a:prstDash val="dashDot"/>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Unoriented Example: Austrian Signed Language - Meet</a:t>
            </a:r>
            <a:endParaRPr/>
          </a:p>
        </p:txBody>
      </p:sp>
      <p:pic>
        <p:nvPicPr>
          <p:cNvPr id="347" name="Google Shape;347;p35"/>
          <p:cNvPicPr preferRelativeResize="0"/>
          <p:nvPr/>
        </p:nvPicPr>
        <p:blipFill>
          <a:blip r:embed="rId3">
            <a:alphaModFix/>
          </a:blip>
          <a:stretch>
            <a:fillRect/>
          </a:stretch>
        </p:blipFill>
        <p:spPr>
          <a:xfrm>
            <a:off x="3192028" y="1791874"/>
            <a:ext cx="2759935" cy="2029875"/>
          </a:xfrm>
          <a:prstGeom prst="rect">
            <a:avLst/>
          </a:prstGeom>
          <a:noFill/>
          <a:ln>
            <a:noFill/>
          </a:ln>
        </p:spPr>
      </p:pic>
      <p:pic>
        <p:nvPicPr>
          <p:cNvPr id="348" name="Google Shape;348;p35"/>
          <p:cNvPicPr preferRelativeResize="0"/>
          <p:nvPr/>
        </p:nvPicPr>
        <p:blipFill>
          <a:blip r:embed="rId4">
            <a:alphaModFix/>
          </a:blip>
          <a:stretch>
            <a:fillRect/>
          </a:stretch>
        </p:blipFill>
        <p:spPr>
          <a:xfrm>
            <a:off x="311700" y="1791863"/>
            <a:ext cx="2501750" cy="2029886"/>
          </a:xfrm>
          <a:prstGeom prst="rect">
            <a:avLst/>
          </a:prstGeom>
          <a:noFill/>
          <a:ln>
            <a:noFill/>
          </a:ln>
        </p:spPr>
      </p:pic>
      <p:pic>
        <p:nvPicPr>
          <p:cNvPr id="349" name="Google Shape;349;p35"/>
          <p:cNvPicPr preferRelativeResize="0"/>
          <p:nvPr/>
        </p:nvPicPr>
        <p:blipFill rotWithShape="1">
          <a:blip r:embed="rId5">
            <a:alphaModFix/>
          </a:blip>
          <a:srcRect b="2997" l="0" r="0" t="0"/>
          <a:stretch/>
        </p:blipFill>
        <p:spPr>
          <a:xfrm>
            <a:off x="6190376" y="1791875"/>
            <a:ext cx="2641924" cy="2029876"/>
          </a:xfrm>
          <a:prstGeom prst="rect">
            <a:avLst/>
          </a:prstGeom>
          <a:noFill/>
          <a:ln>
            <a:noFill/>
          </a:ln>
        </p:spPr>
      </p:pic>
      <p:sp>
        <p:nvSpPr>
          <p:cNvPr id="350" name="Google Shape;350;p35"/>
          <p:cNvSpPr txBox="1"/>
          <p:nvPr/>
        </p:nvSpPr>
        <p:spPr>
          <a:xfrm>
            <a:off x="3949950" y="3821750"/>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6">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56" name="Google Shape;35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accent2"/>
                </a:solidFill>
              </a:rPr>
              <a:t>Pilot Coding:</a:t>
            </a:r>
            <a:endParaRPr sz="2000">
              <a:solidFill>
                <a:schemeClr val="accent2"/>
              </a:solidFill>
            </a:endParaRPr>
          </a:p>
          <a:p>
            <a:pPr indent="-355600" lvl="0" marL="457200" rtl="0" algn="l">
              <a:spcBef>
                <a:spcPts val="1200"/>
              </a:spcBef>
              <a:spcAft>
                <a:spcPts val="0"/>
              </a:spcAft>
              <a:buClr>
                <a:schemeClr val="accent2"/>
              </a:buClr>
              <a:buSzPts val="2000"/>
              <a:buChar char="●"/>
            </a:pPr>
            <a:r>
              <a:rPr lang="en" sz="2000">
                <a:solidFill>
                  <a:schemeClr val="accent2"/>
                </a:solidFill>
              </a:rPr>
              <a:t>spreadthesign.org as our data corpus which includes 44 signed languages</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76 spatial terms like “around,” “height,” “fall” not like “dog,” “cat,” or “cheese-grater”</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Considered FoR such as</a:t>
            </a:r>
            <a:endParaRPr sz="2000">
              <a:solidFill>
                <a:schemeClr val="accent2"/>
              </a:solidFill>
            </a:endParaRPr>
          </a:p>
          <a:p>
            <a:pPr indent="-330200" lvl="1" marL="914400" rtl="0" algn="l">
              <a:spcBef>
                <a:spcPts val="0"/>
              </a:spcBef>
              <a:spcAft>
                <a:spcPts val="0"/>
              </a:spcAft>
              <a:buClr>
                <a:schemeClr val="accent2"/>
              </a:buClr>
              <a:buSzPts val="1600"/>
              <a:buChar char="○"/>
            </a:pPr>
            <a:r>
              <a:rPr lang="en" sz="1600">
                <a:solidFill>
                  <a:schemeClr val="accent2"/>
                </a:solidFill>
              </a:rPr>
              <a:t>Direct, Object-Oriented, Relative, as well as Deictic, and Unoriented.</a:t>
            </a:r>
            <a:endParaRPr>
              <a:solidFill>
                <a:schemeClr val="accent2"/>
              </a:solidFill>
            </a:endParaRPr>
          </a:p>
          <a:p>
            <a:pPr indent="-330200" lvl="1" marL="914400" rtl="0" algn="l">
              <a:spcBef>
                <a:spcPts val="0"/>
              </a:spcBef>
              <a:spcAft>
                <a:spcPts val="0"/>
              </a:spcAft>
              <a:buClr>
                <a:schemeClr val="accent2"/>
              </a:buClr>
              <a:buSzPts val="1600"/>
              <a:buChar char="○"/>
            </a:pPr>
            <a:r>
              <a:rPr lang="en">
                <a:solidFill>
                  <a:schemeClr val="accent2"/>
                </a:solidFill>
              </a:rPr>
              <a:t>Whether the sign was 2D/3D</a:t>
            </a:r>
            <a:endParaRPr>
              <a:solidFill>
                <a:schemeClr val="accent2"/>
              </a:solidFill>
            </a:endParaRPr>
          </a:p>
          <a:p>
            <a:pPr indent="0" lvl="0" marL="0" rtl="0" algn="l">
              <a:spcBef>
                <a:spcPts val="1200"/>
              </a:spcBef>
              <a:spcAft>
                <a:spcPts val="1200"/>
              </a:spcAft>
              <a:buNone/>
            </a:pPr>
            <a:r>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2D/3D</a:t>
            </a:r>
            <a:endParaRPr/>
          </a:p>
        </p:txBody>
      </p:sp>
      <p:pic>
        <p:nvPicPr>
          <p:cNvPr descr="Refer to caption" id="362" name="Google Shape;362;p37"/>
          <p:cNvPicPr preferRelativeResize="0"/>
          <p:nvPr/>
        </p:nvPicPr>
        <p:blipFill>
          <a:blip r:embed="rId3">
            <a:alphaModFix/>
          </a:blip>
          <a:stretch>
            <a:fillRect/>
          </a:stretch>
        </p:blipFill>
        <p:spPr>
          <a:xfrm>
            <a:off x="1021350" y="1560750"/>
            <a:ext cx="2788625" cy="2446375"/>
          </a:xfrm>
          <a:prstGeom prst="rect">
            <a:avLst/>
          </a:prstGeom>
          <a:noFill/>
          <a:ln>
            <a:noFill/>
          </a:ln>
        </p:spPr>
      </p:pic>
      <p:pic>
        <p:nvPicPr>
          <p:cNvPr descr="Leeroy Jenkins - Wikipedia" id="363" name="Google Shape;363;p37"/>
          <p:cNvPicPr preferRelativeResize="0"/>
          <p:nvPr/>
        </p:nvPicPr>
        <p:blipFill>
          <a:blip r:embed="rId4">
            <a:alphaModFix/>
          </a:blip>
          <a:stretch>
            <a:fillRect/>
          </a:stretch>
        </p:blipFill>
        <p:spPr>
          <a:xfrm>
            <a:off x="5508400" y="445013"/>
            <a:ext cx="2200275" cy="4105275"/>
          </a:xfrm>
          <a:prstGeom prst="rect">
            <a:avLst/>
          </a:prstGeom>
          <a:noFill/>
          <a:ln>
            <a:noFill/>
          </a:ln>
        </p:spPr>
      </p:pic>
      <p:sp>
        <p:nvSpPr>
          <p:cNvPr id="364" name="Google Shape;364;p37"/>
          <p:cNvSpPr txBox="1"/>
          <p:nvPr/>
        </p:nvSpPr>
        <p:spPr>
          <a:xfrm>
            <a:off x="1315563" y="4007125"/>
            <a:ext cx="22002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B Garamond"/>
                <a:ea typeface="EB Garamond"/>
                <a:cs typeface="EB Garamond"/>
                <a:sym typeface="EB Garamond"/>
              </a:rPr>
              <a:t>(</a:t>
            </a:r>
            <a:r>
              <a:rPr lang="en" sz="1200" u="sng">
                <a:solidFill>
                  <a:schemeClr val="dk1"/>
                </a:solidFill>
                <a:latin typeface="EB Garamond"/>
                <a:ea typeface="EB Garamond"/>
                <a:cs typeface="EB Garamond"/>
                <a:sym typeface="EB Garamond"/>
                <a:hlinkClick r:id="rId5">
                  <a:extLst>
                    <a:ext uri="{A12FA001-AC4F-418D-AE19-62706E023703}">
                      <ahyp:hlinkClr val="tx"/>
                    </a:ext>
                  </a:extLst>
                </a:hlinkClick>
              </a:rPr>
              <a:t>Super Mario Bros. - Wikipedia</a:t>
            </a:r>
            <a:r>
              <a:rPr lang="en" sz="1200">
                <a:solidFill>
                  <a:schemeClr val="dk1"/>
                </a:solidFill>
                <a:latin typeface="EB Garamond"/>
                <a:ea typeface="EB Garamond"/>
                <a:cs typeface="EB Garamond"/>
                <a:sym typeface="EB Garamond"/>
              </a:rPr>
              <a:t>)</a:t>
            </a:r>
            <a:endParaRPr sz="1200">
              <a:solidFill>
                <a:schemeClr val="dk1"/>
              </a:solidFill>
              <a:latin typeface="EB Garamond"/>
              <a:ea typeface="EB Garamond"/>
              <a:cs typeface="EB Garamond"/>
              <a:sym typeface="EB Garamond"/>
            </a:endParaRPr>
          </a:p>
        </p:txBody>
      </p:sp>
      <p:sp>
        <p:nvSpPr>
          <p:cNvPr id="365" name="Google Shape;365;p37"/>
          <p:cNvSpPr txBox="1"/>
          <p:nvPr/>
        </p:nvSpPr>
        <p:spPr>
          <a:xfrm>
            <a:off x="5083825" y="2547650"/>
            <a:ext cx="408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EB Garamond"/>
              <a:ea typeface="EB Garamond"/>
              <a:cs typeface="EB Garamond"/>
              <a:sym typeface="EB Garamond"/>
            </a:endParaRPr>
          </a:p>
        </p:txBody>
      </p:sp>
      <p:sp>
        <p:nvSpPr>
          <p:cNvPr id="366" name="Google Shape;366;p37"/>
          <p:cNvSpPr txBox="1"/>
          <p:nvPr/>
        </p:nvSpPr>
        <p:spPr>
          <a:xfrm>
            <a:off x="5108538" y="4539275"/>
            <a:ext cx="30000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B Garamond"/>
                <a:ea typeface="EB Garamond"/>
                <a:cs typeface="EB Garamond"/>
                <a:sym typeface="EB Garamond"/>
              </a:rPr>
              <a:t>(</a:t>
            </a:r>
            <a:r>
              <a:rPr lang="en" sz="1200" u="sng">
                <a:solidFill>
                  <a:schemeClr val="dk1"/>
                </a:solidFill>
                <a:latin typeface="EB Garamond"/>
                <a:ea typeface="EB Garamond"/>
                <a:cs typeface="EB Garamond"/>
                <a:sym typeface="EB Garamond"/>
                <a:hlinkClick r:id="rId6">
                  <a:extLst>
                    <a:ext uri="{A12FA001-AC4F-418D-AE19-62706E023703}">
                      <ahyp:hlinkClr val="tx"/>
                    </a:ext>
                  </a:extLst>
                </a:hlinkClick>
              </a:rPr>
              <a:t>Leeroy Jenkins - Wikipedia</a:t>
            </a:r>
            <a:r>
              <a:rPr lang="en" sz="1200">
                <a:solidFill>
                  <a:schemeClr val="dk1"/>
                </a:solidFill>
                <a:latin typeface="EB Garamond"/>
                <a:ea typeface="EB Garamond"/>
                <a:cs typeface="EB Garamond"/>
                <a:sym typeface="EB Garamond"/>
              </a:rPr>
              <a:t>)</a:t>
            </a:r>
            <a:endParaRPr sz="1200">
              <a:solidFill>
                <a:schemeClr val="dk1"/>
              </a:solidFill>
              <a:latin typeface="EB Garamond"/>
              <a:ea typeface="EB Garamond"/>
              <a:cs typeface="EB Garamond"/>
              <a:sym typeface="EB Garamond"/>
            </a:endParaRPr>
          </a:p>
        </p:txBody>
      </p:sp>
      <p:sp>
        <p:nvSpPr>
          <p:cNvPr id="367" name="Google Shape;367;p37"/>
          <p:cNvSpPr txBox="1"/>
          <p:nvPr/>
        </p:nvSpPr>
        <p:spPr>
          <a:xfrm>
            <a:off x="4319738" y="2547650"/>
            <a:ext cx="67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EB Garamond"/>
                <a:ea typeface="EB Garamond"/>
                <a:cs typeface="EB Garamond"/>
                <a:sym typeface="EB Garamond"/>
              </a:rPr>
              <a:t>or</a:t>
            </a:r>
            <a:endParaRPr sz="1800">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73" name="Google Shape;37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rPr>
              <a:t>Pilot Coding:</a:t>
            </a:r>
            <a:endParaRPr sz="2000">
              <a:solidFill>
                <a:schemeClr val="accent2"/>
              </a:solidFill>
            </a:endParaRPr>
          </a:p>
          <a:p>
            <a:pPr indent="-355600" lvl="0" marL="457200" rtl="0" algn="l">
              <a:spcBef>
                <a:spcPts val="1200"/>
              </a:spcBef>
              <a:spcAft>
                <a:spcPts val="0"/>
              </a:spcAft>
              <a:buClr>
                <a:schemeClr val="accent2"/>
              </a:buClr>
              <a:buSzPts val="2000"/>
              <a:buChar char="●"/>
            </a:pPr>
            <a:r>
              <a:rPr lang="en" sz="2000">
                <a:solidFill>
                  <a:schemeClr val="accent2"/>
                </a:solidFill>
              </a:rPr>
              <a:t>spreadthesign.org as our data corpus which includes 44 signed languages</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76 spatial terms like “around,” “height,” “fall” not like “dog,” “cat,” or “cheese-grater”</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Considered FoR such as</a:t>
            </a:r>
            <a:endParaRPr sz="2000">
              <a:solidFill>
                <a:schemeClr val="accent2"/>
              </a:solidFill>
            </a:endParaRPr>
          </a:p>
          <a:p>
            <a:pPr indent="-330200" lvl="1" marL="914400" rtl="0" algn="l">
              <a:spcBef>
                <a:spcPts val="0"/>
              </a:spcBef>
              <a:spcAft>
                <a:spcPts val="0"/>
              </a:spcAft>
              <a:buClr>
                <a:schemeClr val="accent2"/>
              </a:buClr>
              <a:buSzPts val="1600"/>
              <a:buChar char="○"/>
            </a:pPr>
            <a:r>
              <a:rPr lang="en" sz="1600">
                <a:solidFill>
                  <a:schemeClr val="accent2"/>
                </a:solidFill>
              </a:rPr>
              <a:t>Direct, Object-Oriented, Relative, as well as Deictic, and Unoriented.</a:t>
            </a:r>
            <a:endParaRPr>
              <a:solidFill>
                <a:schemeClr val="accent2"/>
              </a:solidFill>
            </a:endParaRPr>
          </a:p>
          <a:p>
            <a:pPr indent="-330200" lvl="1" marL="914400" rtl="0" algn="l">
              <a:spcBef>
                <a:spcPts val="0"/>
              </a:spcBef>
              <a:spcAft>
                <a:spcPts val="0"/>
              </a:spcAft>
              <a:buClr>
                <a:schemeClr val="accent2"/>
              </a:buClr>
              <a:buSzPts val="1600"/>
              <a:buChar char="○"/>
            </a:pPr>
            <a:r>
              <a:rPr lang="en">
                <a:solidFill>
                  <a:schemeClr val="accent2"/>
                </a:solidFill>
              </a:rPr>
              <a:t>Whether the sign was 2D/3D</a:t>
            </a:r>
            <a:endParaRPr sz="13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Did not code </a:t>
            </a:r>
            <a:r>
              <a:rPr lang="en" sz="2000">
                <a:solidFill>
                  <a:schemeClr val="accent2"/>
                </a:solidFill>
              </a:rPr>
              <a:t>lexical signs or </a:t>
            </a:r>
            <a:r>
              <a:rPr lang="en" sz="2000">
                <a:solidFill>
                  <a:schemeClr val="accent2"/>
                </a:solidFill>
              </a:rPr>
              <a:t>composed signs. </a:t>
            </a:r>
            <a:endParaRPr sz="2000">
              <a:solidFill>
                <a:schemeClr val="accent2"/>
              </a:solidFill>
            </a:endParaRPr>
          </a:p>
          <a:p>
            <a:pPr indent="0" lvl="0" marL="0" rtl="0" algn="l">
              <a:spcBef>
                <a:spcPts val="1200"/>
              </a:spcBef>
              <a:spcAft>
                <a:spcPts val="1200"/>
              </a:spcAft>
              <a:buNone/>
            </a:pPr>
            <a:r>
              <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Lexical Signs - American - Fly (verb)</a:t>
            </a:r>
            <a:endParaRPr/>
          </a:p>
        </p:txBody>
      </p:sp>
      <p:pic>
        <p:nvPicPr>
          <p:cNvPr id="379" name="Google Shape;379;p39"/>
          <p:cNvPicPr preferRelativeResize="0"/>
          <p:nvPr/>
        </p:nvPicPr>
        <p:blipFill>
          <a:blip r:embed="rId3">
            <a:alphaModFix/>
          </a:blip>
          <a:stretch>
            <a:fillRect/>
          </a:stretch>
        </p:blipFill>
        <p:spPr>
          <a:xfrm>
            <a:off x="164825" y="1687375"/>
            <a:ext cx="2618286" cy="1974175"/>
          </a:xfrm>
          <a:prstGeom prst="rect">
            <a:avLst/>
          </a:prstGeom>
          <a:noFill/>
          <a:ln>
            <a:noFill/>
          </a:ln>
        </p:spPr>
      </p:pic>
      <p:pic>
        <p:nvPicPr>
          <p:cNvPr id="380" name="Google Shape;380;p39"/>
          <p:cNvPicPr preferRelativeResize="0"/>
          <p:nvPr/>
        </p:nvPicPr>
        <p:blipFill>
          <a:blip r:embed="rId4">
            <a:alphaModFix/>
          </a:blip>
          <a:stretch>
            <a:fillRect/>
          </a:stretch>
        </p:blipFill>
        <p:spPr>
          <a:xfrm>
            <a:off x="3163250" y="1687363"/>
            <a:ext cx="2817500" cy="1974175"/>
          </a:xfrm>
          <a:prstGeom prst="rect">
            <a:avLst/>
          </a:prstGeom>
          <a:noFill/>
          <a:ln>
            <a:noFill/>
          </a:ln>
        </p:spPr>
      </p:pic>
      <p:pic>
        <p:nvPicPr>
          <p:cNvPr id="381" name="Google Shape;381;p39"/>
          <p:cNvPicPr preferRelativeResize="0"/>
          <p:nvPr/>
        </p:nvPicPr>
        <p:blipFill>
          <a:blip r:embed="rId5">
            <a:alphaModFix/>
          </a:blip>
          <a:stretch>
            <a:fillRect/>
          </a:stretch>
        </p:blipFill>
        <p:spPr>
          <a:xfrm>
            <a:off x="6332125" y="1665438"/>
            <a:ext cx="2618275" cy="1996113"/>
          </a:xfrm>
          <a:prstGeom prst="rect">
            <a:avLst/>
          </a:prstGeom>
          <a:noFill/>
          <a:ln>
            <a:noFill/>
          </a:ln>
        </p:spPr>
      </p:pic>
      <p:sp>
        <p:nvSpPr>
          <p:cNvPr id="382" name="Google Shape;382;p39"/>
          <p:cNvSpPr txBox="1"/>
          <p:nvPr/>
        </p:nvSpPr>
        <p:spPr>
          <a:xfrm>
            <a:off x="3949950" y="3661550"/>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6">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Composed Signs - Russian - Commute</a:t>
            </a:r>
            <a:endParaRPr/>
          </a:p>
        </p:txBody>
      </p:sp>
      <p:pic>
        <p:nvPicPr>
          <p:cNvPr id="388" name="Google Shape;388;p40"/>
          <p:cNvPicPr preferRelativeResize="0"/>
          <p:nvPr/>
        </p:nvPicPr>
        <p:blipFill>
          <a:blip r:embed="rId3">
            <a:alphaModFix/>
          </a:blip>
          <a:stretch>
            <a:fillRect/>
          </a:stretch>
        </p:blipFill>
        <p:spPr>
          <a:xfrm>
            <a:off x="0" y="1900122"/>
            <a:ext cx="1864575" cy="1343250"/>
          </a:xfrm>
          <a:prstGeom prst="rect">
            <a:avLst/>
          </a:prstGeom>
          <a:noFill/>
          <a:ln>
            <a:noFill/>
          </a:ln>
        </p:spPr>
      </p:pic>
      <p:pic>
        <p:nvPicPr>
          <p:cNvPr id="389" name="Google Shape;389;p40"/>
          <p:cNvPicPr preferRelativeResize="0"/>
          <p:nvPr/>
        </p:nvPicPr>
        <p:blipFill>
          <a:blip r:embed="rId4">
            <a:alphaModFix/>
          </a:blip>
          <a:stretch>
            <a:fillRect/>
          </a:stretch>
        </p:blipFill>
        <p:spPr>
          <a:xfrm>
            <a:off x="1864575" y="1907651"/>
            <a:ext cx="1864575" cy="1328203"/>
          </a:xfrm>
          <a:prstGeom prst="rect">
            <a:avLst/>
          </a:prstGeom>
          <a:noFill/>
          <a:ln>
            <a:noFill/>
          </a:ln>
        </p:spPr>
      </p:pic>
      <p:pic>
        <p:nvPicPr>
          <p:cNvPr id="390" name="Google Shape;390;p40"/>
          <p:cNvPicPr preferRelativeResize="0"/>
          <p:nvPr/>
        </p:nvPicPr>
        <p:blipFill rotWithShape="1">
          <a:blip r:embed="rId5">
            <a:alphaModFix/>
          </a:blip>
          <a:srcRect b="0" l="2047" r="0" t="0"/>
          <a:stretch/>
        </p:blipFill>
        <p:spPr>
          <a:xfrm>
            <a:off x="3729138" y="1900125"/>
            <a:ext cx="2018262" cy="1343250"/>
          </a:xfrm>
          <a:prstGeom prst="rect">
            <a:avLst/>
          </a:prstGeom>
          <a:noFill/>
          <a:ln>
            <a:noFill/>
          </a:ln>
        </p:spPr>
      </p:pic>
      <p:pic>
        <p:nvPicPr>
          <p:cNvPr id="391" name="Google Shape;391;p40"/>
          <p:cNvPicPr preferRelativeResize="0"/>
          <p:nvPr/>
        </p:nvPicPr>
        <p:blipFill>
          <a:blip r:embed="rId6">
            <a:alphaModFix/>
          </a:blip>
          <a:stretch>
            <a:fillRect/>
          </a:stretch>
        </p:blipFill>
        <p:spPr>
          <a:xfrm>
            <a:off x="5747400" y="1907650"/>
            <a:ext cx="1816002" cy="1328200"/>
          </a:xfrm>
          <a:prstGeom prst="rect">
            <a:avLst/>
          </a:prstGeom>
          <a:noFill/>
          <a:ln>
            <a:noFill/>
          </a:ln>
        </p:spPr>
      </p:pic>
      <p:pic>
        <p:nvPicPr>
          <p:cNvPr id="392" name="Google Shape;392;p40"/>
          <p:cNvPicPr preferRelativeResize="0"/>
          <p:nvPr/>
        </p:nvPicPr>
        <p:blipFill>
          <a:blip r:embed="rId7">
            <a:alphaModFix/>
          </a:blip>
          <a:stretch>
            <a:fillRect/>
          </a:stretch>
        </p:blipFill>
        <p:spPr>
          <a:xfrm>
            <a:off x="7424649" y="1900125"/>
            <a:ext cx="1719351" cy="1343250"/>
          </a:xfrm>
          <a:prstGeom prst="rect">
            <a:avLst/>
          </a:prstGeom>
          <a:noFill/>
          <a:ln>
            <a:noFill/>
          </a:ln>
        </p:spPr>
      </p:pic>
      <p:sp>
        <p:nvSpPr>
          <p:cNvPr id="393" name="Google Shape;393;p40"/>
          <p:cNvSpPr txBox="1"/>
          <p:nvPr/>
        </p:nvSpPr>
        <p:spPr>
          <a:xfrm>
            <a:off x="3949950" y="3243375"/>
            <a:ext cx="1244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t>
            </a:r>
            <a:r>
              <a:rPr lang="en" sz="1100" u="sng">
                <a:solidFill>
                  <a:schemeClr val="dk1"/>
                </a:solidFill>
                <a:latin typeface="EB Garamond"/>
                <a:ea typeface="EB Garamond"/>
                <a:cs typeface="EB Garamond"/>
                <a:sym typeface="EB Garamond"/>
                <a:hlinkClick r:id="rId8">
                  <a:extLst>
                    <a:ext uri="{A12FA001-AC4F-418D-AE19-62706E023703}">
                      <ahyp:hlinkClr val="tx"/>
                    </a:ext>
                  </a:extLst>
                </a:hlinkClick>
              </a:rPr>
              <a:t>spreadthesign.org</a:t>
            </a:r>
            <a:r>
              <a:rPr lang="en" sz="1100">
                <a:solidFill>
                  <a:schemeClr val="dk1"/>
                </a:solidFill>
                <a:latin typeface="EB Garamond"/>
                <a:ea typeface="EB Garamond"/>
                <a:cs typeface="EB Garamond"/>
                <a:sym typeface="EB Garamond"/>
              </a:rPr>
              <a:t>)</a:t>
            </a:r>
            <a:endParaRPr sz="1100">
              <a:solidFill>
                <a:schemeClr val="dk1"/>
              </a:solidFill>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99" name="Google Shape;39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rPr>
              <a:t>Pilot Coding:</a:t>
            </a:r>
            <a:endParaRPr sz="2000">
              <a:solidFill>
                <a:schemeClr val="accent2"/>
              </a:solidFill>
            </a:endParaRPr>
          </a:p>
          <a:p>
            <a:pPr indent="-355600" lvl="0" marL="457200" rtl="0" algn="l">
              <a:spcBef>
                <a:spcPts val="1200"/>
              </a:spcBef>
              <a:spcAft>
                <a:spcPts val="0"/>
              </a:spcAft>
              <a:buClr>
                <a:schemeClr val="accent2"/>
              </a:buClr>
              <a:buSzPts val="2000"/>
              <a:buChar char="●"/>
            </a:pPr>
            <a:r>
              <a:rPr lang="en" sz="2000">
                <a:solidFill>
                  <a:schemeClr val="accent2"/>
                </a:solidFill>
              </a:rPr>
              <a:t>spreadthesign.org as our data corpus which includes 44 signed languages</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76 spatial terms like “around,” “height,” “fall” not like “dog,” “cat,” or “cheese-grater”</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Considered FoR such as</a:t>
            </a:r>
            <a:endParaRPr sz="2000">
              <a:solidFill>
                <a:schemeClr val="accent2"/>
              </a:solidFill>
            </a:endParaRPr>
          </a:p>
          <a:p>
            <a:pPr indent="-330200" lvl="1" marL="914400" rtl="0" algn="l">
              <a:spcBef>
                <a:spcPts val="0"/>
              </a:spcBef>
              <a:spcAft>
                <a:spcPts val="0"/>
              </a:spcAft>
              <a:buClr>
                <a:schemeClr val="accent2"/>
              </a:buClr>
              <a:buSzPts val="1600"/>
              <a:buChar char="○"/>
            </a:pPr>
            <a:r>
              <a:rPr lang="en" sz="1600">
                <a:solidFill>
                  <a:schemeClr val="accent2"/>
                </a:solidFill>
              </a:rPr>
              <a:t>Direct, Object-Oriented, Relative, as well as Deictic, and Unoriented.</a:t>
            </a:r>
            <a:endParaRPr>
              <a:solidFill>
                <a:schemeClr val="accent2"/>
              </a:solidFill>
            </a:endParaRPr>
          </a:p>
          <a:p>
            <a:pPr indent="-330200" lvl="1" marL="914400" rtl="0" algn="l">
              <a:spcBef>
                <a:spcPts val="0"/>
              </a:spcBef>
              <a:spcAft>
                <a:spcPts val="0"/>
              </a:spcAft>
              <a:buClr>
                <a:schemeClr val="accent2"/>
              </a:buClr>
              <a:buSzPts val="1600"/>
              <a:buChar char="○"/>
            </a:pPr>
            <a:r>
              <a:rPr lang="en">
                <a:solidFill>
                  <a:schemeClr val="accent2"/>
                </a:solidFill>
              </a:rPr>
              <a:t>Whether the sign was 2D/3D</a:t>
            </a:r>
            <a:endParaRPr sz="13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Did not code composed signs or lexical signs</a:t>
            </a:r>
            <a:endParaRPr sz="2000">
              <a:solidFill>
                <a:schemeClr val="accent2"/>
              </a:solidFill>
            </a:endParaRPr>
          </a:p>
          <a:p>
            <a:pPr indent="-355600" lvl="0" marL="457200" rtl="0" algn="l">
              <a:spcBef>
                <a:spcPts val="0"/>
              </a:spcBef>
              <a:spcAft>
                <a:spcPts val="0"/>
              </a:spcAft>
              <a:buClr>
                <a:schemeClr val="accent2"/>
              </a:buClr>
              <a:buSzPts val="2000"/>
              <a:buChar char="●"/>
            </a:pPr>
            <a:r>
              <a:rPr lang="en" sz="2000">
                <a:solidFill>
                  <a:schemeClr val="accent2"/>
                </a:solidFill>
              </a:rPr>
              <a:t>American, British, Croatian, Turkish, Japanese, and Chinese Signed Languages</a:t>
            </a:r>
            <a:endParaRPr sz="2000">
              <a:solidFill>
                <a:schemeClr val="accent2"/>
              </a:solidFill>
            </a:endParaRPr>
          </a:p>
          <a:p>
            <a:pPr indent="0" lvl="0" marL="0" rtl="0" algn="l">
              <a:spcBef>
                <a:spcPts val="1200"/>
              </a:spcBef>
              <a:spcAft>
                <a:spcPts val="120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Colour Perception Varies Across Languages</a:t>
            </a:r>
            <a:endParaRPr/>
          </a:p>
        </p:txBody>
      </p:sp>
      <p:pic>
        <p:nvPicPr>
          <p:cNvPr id="70" name="Google Shape;70;p15"/>
          <p:cNvPicPr preferRelativeResize="0"/>
          <p:nvPr/>
        </p:nvPicPr>
        <p:blipFill>
          <a:blip r:embed="rId3">
            <a:alphaModFix/>
          </a:blip>
          <a:stretch>
            <a:fillRect/>
          </a:stretch>
        </p:blipFill>
        <p:spPr>
          <a:xfrm>
            <a:off x="2479551" y="1386300"/>
            <a:ext cx="4184899" cy="2720624"/>
          </a:xfrm>
          <a:prstGeom prst="rect">
            <a:avLst/>
          </a:prstGeom>
          <a:noFill/>
          <a:ln>
            <a:noFill/>
          </a:ln>
        </p:spPr>
      </p:pic>
      <p:sp>
        <p:nvSpPr>
          <p:cNvPr id="71" name="Google Shape;71;p15"/>
          <p:cNvSpPr txBox="1"/>
          <p:nvPr/>
        </p:nvSpPr>
        <p:spPr>
          <a:xfrm>
            <a:off x="2991600" y="4106925"/>
            <a:ext cx="3160800" cy="3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EB Garamond"/>
                <a:ea typeface="EB Garamond"/>
                <a:cs typeface="EB Garamond"/>
                <a:sym typeface="EB Garamond"/>
              </a:rPr>
              <a:t>(Winawer et al., 2007; widened)</a:t>
            </a:r>
            <a:endParaRPr sz="1800">
              <a:solidFill>
                <a:schemeClr val="lt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 for this Ongoing Project</a:t>
            </a:r>
            <a:endParaRPr/>
          </a:p>
        </p:txBody>
      </p:sp>
      <p:sp>
        <p:nvSpPr>
          <p:cNvPr id="405" name="Google Shape;40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Currently coding the same spatial terms for all signed languages in the corpus as we continue to test our spatial representation paradigm to categorize signs across languages.</a:t>
            </a:r>
            <a:endParaRPr>
              <a:solidFill>
                <a:schemeClr val="accent2"/>
              </a:solidFill>
            </a:endParaRPr>
          </a:p>
          <a:p>
            <a:pPr indent="0" lvl="0" marL="0" rtl="0" algn="l">
              <a:spcBef>
                <a:spcPts val="1200"/>
              </a:spcBef>
              <a:spcAft>
                <a:spcPts val="0"/>
              </a:spcAft>
              <a:buNone/>
            </a:pPr>
            <a:r>
              <a:rPr lang="en">
                <a:solidFill>
                  <a:schemeClr val="accent2"/>
                </a:solidFill>
              </a:rPr>
              <a:t>This project seeks insight on:</a:t>
            </a:r>
            <a:endParaRPr>
              <a:solidFill>
                <a:schemeClr val="accent2"/>
              </a:solidFill>
            </a:endParaRPr>
          </a:p>
          <a:p>
            <a:pPr indent="0" lvl="0" marL="0" rtl="0" algn="l">
              <a:spcBef>
                <a:spcPts val="1200"/>
              </a:spcBef>
              <a:spcAft>
                <a:spcPts val="0"/>
              </a:spcAft>
              <a:buNone/>
            </a:pPr>
            <a:r>
              <a:rPr lang="en">
                <a:solidFill>
                  <a:schemeClr val="accent2"/>
                </a:solidFill>
              </a:rPr>
              <a:t>	Variation and consistency across modalities</a:t>
            </a:r>
            <a:endParaRPr>
              <a:solidFill>
                <a:schemeClr val="accent2"/>
              </a:solidFill>
            </a:endParaRPr>
          </a:p>
          <a:p>
            <a:pPr indent="0" lvl="0" marL="0" rtl="0" algn="l">
              <a:spcBef>
                <a:spcPts val="1200"/>
              </a:spcBef>
              <a:spcAft>
                <a:spcPts val="0"/>
              </a:spcAft>
              <a:buNone/>
            </a:pPr>
            <a:r>
              <a:rPr lang="en">
                <a:solidFill>
                  <a:schemeClr val="accent2"/>
                </a:solidFill>
              </a:rPr>
              <a:t>	How languages represent space (patterns, difficulties, etc)</a:t>
            </a:r>
            <a:endParaRPr>
              <a:solidFill>
                <a:schemeClr val="accent2"/>
              </a:solidFill>
            </a:endParaRPr>
          </a:p>
          <a:p>
            <a:pPr indent="0" lvl="0" marL="0" rtl="0" algn="l">
              <a:spcBef>
                <a:spcPts val="1200"/>
              </a:spcBef>
              <a:spcAft>
                <a:spcPts val="0"/>
              </a:spcAft>
              <a:buNone/>
            </a:pPr>
            <a:r>
              <a:rPr lang="en">
                <a:solidFill>
                  <a:schemeClr val="accent2"/>
                </a:solidFill>
              </a:rPr>
              <a:t>Predictions will be made based on sociolinguistic </a:t>
            </a:r>
            <a:r>
              <a:rPr lang="en">
                <a:solidFill>
                  <a:schemeClr val="accent2"/>
                </a:solidFill>
              </a:rPr>
              <a:t>factors</a:t>
            </a:r>
            <a:r>
              <a:rPr lang="en">
                <a:solidFill>
                  <a:schemeClr val="accent2"/>
                </a:solidFill>
              </a:rPr>
              <a:t> and cognitive factors.</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411" name="Google Shape;411;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accent2"/>
                </a:solidFill>
              </a:rPr>
              <a:t>-Spatial Representation in language varies topographically.</a:t>
            </a:r>
            <a:endParaRPr sz="1700">
              <a:solidFill>
                <a:schemeClr val="accent2"/>
              </a:solidFill>
            </a:endParaRPr>
          </a:p>
          <a:p>
            <a:pPr indent="0" lvl="0" marL="0" rtl="0" algn="l">
              <a:spcBef>
                <a:spcPts val="1200"/>
              </a:spcBef>
              <a:spcAft>
                <a:spcPts val="0"/>
              </a:spcAft>
              <a:buNone/>
            </a:pPr>
            <a:r>
              <a:rPr lang="en" sz="1700">
                <a:solidFill>
                  <a:schemeClr val="accent2"/>
                </a:solidFill>
              </a:rPr>
              <a:t>-Frames of References capture the location of objects in space.</a:t>
            </a:r>
            <a:endParaRPr sz="1700">
              <a:solidFill>
                <a:schemeClr val="accent2"/>
              </a:solidFill>
            </a:endParaRPr>
          </a:p>
          <a:p>
            <a:pPr indent="0" lvl="0" marL="0" rtl="0" algn="l">
              <a:spcBef>
                <a:spcPts val="1200"/>
              </a:spcBef>
              <a:spcAft>
                <a:spcPts val="0"/>
              </a:spcAft>
              <a:buNone/>
            </a:pPr>
            <a:r>
              <a:rPr lang="en" sz="1700">
                <a:solidFill>
                  <a:schemeClr val="accent2"/>
                </a:solidFill>
              </a:rPr>
              <a:t>-Signed Language can embed frames of references into standalone concept representations.</a:t>
            </a:r>
            <a:endParaRPr sz="1700">
              <a:solidFill>
                <a:schemeClr val="accent2"/>
              </a:solidFill>
            </a:endParaRPr>
          </a:p>
          <a:p>
            <a:pPr indent="0" lvl="0" marL="0" rtl="0" algn="l">
              <a:spcBef>
                <a:spcPts val="1200"/>
              </a:spcBef>
              <a:spcAft>
                <a:spcPts val="1200"/>
              </a:spcAft>
              <a:buNone/>
            </a:pPr>
            <a:r>
              <a:rPr lang="en" sz="1700">
                <a:solidFill>
                  <a:schemeClr val="accent2"/>
                </a:solidFill>
              </a:rPr>
              <a:t>-We are coding for object-oriented, direct, relative,  deictic, and unoriented FoR.</a:t>
            </a:r>
            <a:endParaRPr sz="1700">
              <a:solidFill>
                <a:schemeClr val="accent2"/>
              </a:solidFill>
            </a:endParaRPr>
          </a:p>
        </p:txBody>
      </p:sp>
      <p:sp>
        <p:nvSpPr>
          <p:cNvPr id="412" name="Google Shape;412;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accent2"/>
                </a:solidFill>
              </a:rPr>
              <a:t>Thank you Oksana Tkachman for </a:t>
            </a:r>
            <a:r>
              <a:rPr lang="en" sz="1600">
                <a:solidFill>
                  <a:schemeClr val="accent2"/>
                </a:solidFill>
              </a:rPr>
              <a:t>putting </a:t>
            </a:r>
            <a:r>
              <a:rPr lang="en" sz="1600">
                <a:solidFill>
                  <a:schemeClr val="accent2"/>
                </a:solidFill>
              </a:rPr>
              <a:t>this project together, helping </a:t>
            </a:r>
            <a:r>
              <a:rPr lang="en" sz="1600">
                <a:solidFill>
                  <a:schemeClr val="accent2"/>
                </a:solidFill>
              </a:rPr>
              <a:t>synthesize this body of research for these slides,</a:t>
            </a:r>
            <a:r>
              <a:rPr lang="en" sz="1600">
                <a:solidFill>
                  <a:schemeClr val="accent2"/>
                </a:solidFill>
              </a:rPr>
              <a:t> and </a:t>
            </a:r>
            <a:r>
              <a:rPr lang="en" sz="1600">
                <a:solidFill>
                  <a:schemeClr val="accent2"/>
                </a:solidFill>
              </a:rPr>
              <a:t>encouragingly</a:t>
            </a:r>
            <a:r>
              <a:rPr lang="en" sz="1600">
                <a:solidFill>
                  <a:schemeClr val="accent2"/>
                </a:solidFill>
              </a:rPr>
              <a:t> answering all my questions related or unrelated to the project while all being in a different time zone.</a:t>
            </a:r>
            <a:endParaRPr sz="1600">
              <a:solidFill>
                <a:schemeClr val="accent2"/>
              </a:solidFill>
            </a:endParaRPr>
          </a:p>
          <a:p>
            <a:pPr indent="0" lvl="0" marL="0" rtl="0" algn="l">
              <a:spcBef>
                <a:spcPts val="1200"/>
              </a:spcBef>
              <a:spcAft>
                <a:spcPts val="1200"/>
              </a:spcAft>
              <a:buNone/>
            </a:pPr>
            <a:r>
              <a:rPr lang="en" sz="1600">
                <a:solidFill>
                  <a:schemeClr val="accent2"/>
                </a:solidFill>
              </a:rPr>
              <a:t>Thank you Hassan Khan  for </a:t>
            </a:r>
            <a:r>
              <a:rPr lang="en" sz="1600">
                <a:solidFill>
                  <a:schemeClr val="accent2"/>
                </a:solidFill>
              </a:rPr>
              <a:t>parallelling</a:t>
            </a:r>
            <a:r>
              <a:rPr lang="en" sz="1600">
                <a:solidFill>
                  <a:schemeClr val="accent2"/>
                </a:solidFill>
              </a:rPr>
              <a:t>-coding signs with me, giving great advice </a:t>
            </a:r>
            <a:r>
              <a:rPr lang="en" sz="1600">
                <a:solidFill>
                  <a:schemeClr val="accent2"/>
                </a:solidFill>
              </a:rPr>
              <a:t>all the time </a:t>
            </a:r>
            <a:r>
              <a:rPr lang="en" sz="1600">
                <a:solidFill>
                  <a:schemeClr val="accent2"/>
                </a:solidFill>
              </a:rPr>
              <a:t>as a friend and a fellow R.A, and for the “how to talk” pdf.</a:t>
            </a:r>
            <a:endParaRPr sz="1600">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18" name="Google Shape;41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rPr>
              <a:t>Winawer, Jonathan &amp; Witthoft, Nathan &amp; Frank, Michael &amp; Wulund, Lisa &amp; Wade, Alex &amp; Boroditsky, Lera. (2007). The Russian Blues Reveal Effects of Language on Color Discrimination. Proceedings of the National Academy of Sciences of the United States of America. 104. 7780-5. 10.1073/pnas.0701644104.</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Levinson, Stephen C., Sotaro Kita, Daniel B. M. Haun Haun &amp; Björn H. Rasch. 2002. Returning the tables: Language affects spatial reasoning. Cognition 84. 155–188.</a:t>
            </a:r>
            <a:endParaRPr sz="1100">
              <a:solidFill>
                <a:schemeClr val="dk1"/>
              </a:solidFill>
            </a:endParaRPr>
          </a:p>
          <a:p>
            <a:pPr indent="0" lvl="0" marL="0" rtl="0" algn="l">
              <a:spcBef>
                <a:spcPts val="100"/>
              </a:spcBef>
              <a:spcAft>
                <a:spcPts val="0"/>
              </a:spcAft>
              <a:buNone/>
            </a:pPr>
            <a:r>
              <a:t/>
            </a:r>
            <a:endParaRPr sz="1100">
              <a:solidFill>
                <a:schemeClr val="dk1"/>
              </a:solidFill>
            </a:endParaRPr>
          </a:p>
          <a:p>
            <a:pPr indent="0" lvl="0" marL="0" rtl="0" algn="l">
              <a:spcBef>
                <a:spcPts val="100"/>
              </a:spcBef>
              <a:spcAft>
                <a:spcPts val="0"/>
              </a:spcAft>
              <a:buNone/>
            </a:pPr>
            <a:r>
              <a:rPr lang="en" sz="1100">
                <a:solidFill>
                  <a:schemeClr val="dk1"/>
                </a:solidFill>
              </a:rPr>
              <a:t>Levinson, Stephen C. 2003. Space in language and cognition: Explorations in cognitive diversity. Cambridge, U.K.: Cambridge University Press. </a:t>
            </a:r>
            <a:endParaRPr sz="1100">
              <a:solidFill>
                <a:schemeClr val="dk1"/>
              </a:solidFill>
            </a:endParaRPr>
          </a:p>
          <a:p>
            <a:pPr indent="0" lvl="0" marL="0" rtl="0" algn="l">
              <a:spcBef>
                <a:spcPts val="100"/>
              </a:spcBef>
              <a:spcAft>
                <a:spcPts val="0"/>
              </a:spcAft>
              <a:buNone/>
            </a:pPr>
            <a:r>
              <a:rPr lang="en" sz="1100">
                <a:solidFill>
                  <a:schemeClr val="dk1"/>
                </a:solidFill>
              </a:rPr>
              <a:t>Danziger, Eve. 2010. Deixis, gesture, and cognition in spatial frame of reference typology. Studies in </a:t>
            </a:r>
            <a:endParaRPr sz="1100">
              <a:solidFill>
                <a:schemeClr val="dk1"/>
              </a:solidFill>
            </a:endParaRPr>
          </a:p>
          <a:p>
            <a:pPr indent="0" lvl="0" marL="0" rtl="0" algn="l">
              <a:spcBef>
                <a:spcPts val="100"/>
              </a:spcBef>
              <a:spcAft>
                <a:spcPts val="0"/>
              </a:spcAft>
              <a:buNone/>
            </a:pPr>
            <a:r>
              <a:t/>
            </a:r>
            <a:endParaRPr sz="1100">
              <a:solidFill>
                <a:schemeClr val="dk1"/>
              </a:solidFill>
            </a:endParaRPr>
          </a:p>
          <a:p>
            <a:pPr indent="0" lvl="0" marL="0" rtl="0" algn="l">
              <a:spcBef>
                <a:spcPts val="100"/>
              </a:spcBef>
              <a:spcAft>
                <a:spcPts val="0"/>
              </a:spcAft>
              <a:buNone/>
            </a:pPr>
            <a:r>
              <a:rPr lang="en" sz="1100">
                <a:solidFill>
                  <a:schemeClr val="dk1"/>
                </a:solidFill>
              </a:rPr>
              <a:t>Language. International Journal sponsored by the Foundation “Foundations of Language” 34(1). 167–185.</a:t>
            </a:r>
            <a:endParaRPr sz="1100">
              <a:solidFill>
                <a:schemeClr val="dk1"/>
              </a:solidFill>
            </a:endParaRPr>
          </a:p>
          <a:p>
            <a:pPr indent="0" lvl="0" marL="0" rtl="0" algn="l">
              <a:spcBef>
                <a:spcPts val="100"/>
              </a:spcBef>
              <a:spcAft>
                <a:spcPts val="0"/>
              </a:spcAft>
              <a:buNone/>
            </a:pPr>
            <a:r>
              <a:rPr lang="en" sz="1100">
                <a:solidFill>
                  <a:schemeClr val="dk1"/>
                </a:solidFill>
              </a:rPr>
              <a:t>Palmer, Bill. 2003. Linguistic frame of reference reconsidered. Proceedings of the 2002 conference of the Australian linguistics society, 1–12. Sydney: Macquarie University.</a:t>
            </a:r>
            <a:endParaRPr sz="1100">
              <a:solidFill>
                <a:schemeClr val="dk1"/>
              </a:solidFill>
            </a:endParaRPr>
          </a:p>
          <a:p>
            <a:pPr indent="0" lvl="0" marL="0" rtl="0" algn="l">
              <a:spcBef>
                <a:spcPts val="1200"/>
              </a:spcBef>
              <a:spcAft>
                <a:spcPts val="0"/>
              </a:spcAft>
              <a:buNone/>
            </a:pPr>
            <a:r>
              <a:rPr lang="en" sz="1100">
                <a:solidFill>
                  <a:schemeClr val="dk1"/>
                </a:solidFill>
              </a:rPr>
              <a:t>Dasen, Pierre R. &amp; Ramesh C. Mishra. 2010. Development of geocentric spatial language and cognition: An eco-cultural perspective. Cambridge University Press. </a:t>
            </a:r>
            <a:endParaRPr sz="11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Terms</a:t>
            </a:r>
            <a:r>
              <a:rPr lang="en" sz="2750"/>
              <a:t> Varies Across Languages</a:t>
            </a:r>
            <a:endParaRPr sz="2750"/>
          </a:p>
        </p:txBody>
      </p:sp>
      <p:sp>
        <p:nvSpPr>
          <p:cNvPr id="77" name="Google Shape;77;p16"/>
          <p:cNvSpPr/>
          <p:nvPr/>
        </p:nvSpPr>
        <p:spPr>
          <a:xfrm>
            <a:off x="3586986" y="3932733"/>
            <a:ext cx="1189925" cy="1154025"/>
          </a:xfrm>
          <a:custGeom>
            <a:rect b="b" l="l" r="r" t="t"/>
            <a:pathLst>
              <a:path extrusionOk="0" h="46161" w="47597">
                <a:moveTo>
                  <a:pt x="14766" y="41855"/>
                </a:moveTo>
                <a:cubicBezTo>
                  <a:pt x="12349" y="45483"/>
                  <a:pt x="3859" y="42144"/>
                  <a:pt x="2240" y="38097"/>
                </a:cubicBezTo>
                <a:cubicBezTo>
                  <a:pt x="-1233" y="29415"/>
                  <a:pt x="-482" y="18141"/>
                  <a:pt x="4328" y="10122"/>
                </a:cubicBezTo>
                <a:cubicBezTo>
                  <a:pt x="10719" y="-532"/>
                  <a:pt x="30733" y="-3032"/>
                  <a:pt x="41071" y="3859"/>
                </a:cubicBezTo>
                <a:cubicBezTo>
                  <a:pt x="47228" y="7963"/>
                  <a:pt x="47334" y="17755"/>
                  <a:pt x="47334" y="25154"/>
                </a:cubicBezTo>
                <a:cubicBezTo>
                  <a:pt x="47334" y="30395"/>
                  <a:pt x="48390" y="37192"/>
                  <a:pt x="44411" y="40602"/>
                </a:cubicBezTo>
                <a:cubicBezTo>
                  <a:pt x="36471" y="47407"/>
                  <a:pt x="23970" y="46030"/>
                  <a:pt x="13513" y="46030"/>
                </a:cubicBezTo>
              </a:path>
            </a:pathLst>
          </a:custGeom>
          <a:noFill/>
          <a:ln cap="flat" cmpd="sng" w="19050">
            <a:solidFill>
              <a:schemeClr val="dk1"/>
            </a:solidFill>
            <a:prstDash val="solid"/>
            <a:round/>
            <a:headEnd len="med" w="med" type="none"/>
            <a:tailEnd len="med" w="med" type="none"/>
          </a:ln>
        </p:spPr>
      </p:sp>
      <p:sp>
        <p:nvSpPr>
          <p:cNvPr id="78" name="Google Shape;78;p16"/>
          <p:cNvSpPr/>
          <p:nvPr/>
        </p:nvSpPr>
        <p:spPr>
          <a:xfrm>
            <a:off x="3979785" y="4206573"/>
            <a:ext cx="18075" cy="219300"/>
          </a:xfrm>
          <a:custGeom>
            <a:rect b="b" l="l" r="r" t="t"/>
            <a:pathLst>
              <a:path extrusionOk="0" h="8772" w="723">
                <a:moveTo>
                  <a:pt x="724" y="421"/>
                </a:moveTo>
                <a:cubicBezTo>
                  <a:pt x="-820" y="-1895"/>
                  <a:pt x="724" y="5988"/>
                  <a:pt x="724" y="8772"/>
                </a:cubicBezTo>
              </a:path>
            </a:pathLst>
          </a:custGeom>
          <a:noFill/>
          <a:ln cap="flat" cmpd="sng" w="19050">
            <a:solidFill>
              <a:schemeClr val="dk1"/>
            </a:solidFill>
            <a:prstDash val="solid"/>
            <a:round/>
            <a:headEnd len="med" w="med" type="none"/>
            <a:tailEnd len="med" w="med" type="none"/>
          </a:ln>
        </p:spPr>
      </p:sp>
      <p:sp>
        <p:nvSpPr>
          <p:cNvPr id="79" name="Google Shape;79;p16"/>
          <p:cNvSpPr/>
          <p:nvPr/>
        </p:nvSpPr>
        <p:spPr>
          <a:xfrm>
            <a:off x="4404975" y="4175350"/>
            <a:ext cx="31300" cy="187875"/>
          </a:xfrm>
          <a:custGeom>
            <a:rect b="b" l="l" r="r" t="t"/>
            <a:pathLst>
              <a:path extrusionOk="0" h="7515" w="1252">
                <a:moveTo>
                  <a:pt x="0" y="0"/>
                </a:moveTo>
                <a:cubicBezTo>
                  <a:pt x="359" y="2514"/>
                  <a:pt x="117" y="5243"/>
                  <a:pt x="1252" y="7515"/>
                </a:cubicBezTo>
              </a:path>
            </a:pathLst>
          </a:custGeom>
          <a:noFill/>
          <a:ln cap="flat" cmpd="sng" w="19050">
            <a:solidFill>
              <a:schemeClr val="dk1"/>
            </a:solidFill>
            <a:prstDash val="solid"/>
            <a:round/>
            <a:headEnd len="med" w="med" type="none"/>
            <a:tailEnd len="med" w="med" type="none"/>
          </a:ln>
        </p:spPr>
      </p:sp>
      <p:sp>
        <p:nvSpPr>
          <p:cNvPr id="80" name="Google Shape;80;p16"/>
          <p:cNvSpPr/>
          <p:nvPr/>
        </p:nvSpPr>
        <p:spPr>
          <a:xfrm>
            <a:off x="3502291" y="4570806"/>
            <a:ext cx="1568525" cy="670025"/>
          </a:xfrm>
          <a:custGeom>
            <a:rect b="b" l="l" r="r" t="t"/>
            <a:pathLst>
              <a:path extrusionOk="0" h="26801" w="62741">
                <a:moveTo>
                  <a:pt x="9384" y="1718"/>
                </a:moveTo>
                <a:cubicBezTo>
                  <a:pt x="7285" y="3351"/>
                  <a:pt x="5318" y="5170"/>
                  <a:pt x="3539" y="7146"/>
                </a:cubicBezTo>
                <a:cubicBezTo>
                  <a:pt x="2617" y="8170"/>
                  <a:pt x="-617" y="10685"/>
                  <a:pt x="616" y="10069"/>
                </a:cubicBezTo>
                <a:cubicBezTo>
                  <a:pt x="2902" y="8927"/>
                  <a:pt x="5011" y="5169"/>
                  <a:pt x="7297" y="6311"/>
                </a:cubicBezTo>
                <a:cubicBezTo>
                  <a:pt x="11320" y="8320"/>
                  <a:pt x="3916" y="14646"/>
                  <a:pt x="2286" y="18837"/>
                </a:cubicBezTo>
                <a:cubicBezTo>
                  <a:pt x="1855" y="19945"/>
                  <a:pt x="-120" y="21889"/>
                  <a:pt x="1034" y="22177"/>
                </a:cubicBezTo>
                <a:cubicBezTo>
                  <a:pt x="5927" y="23399"/>
                  <a:pt x="8214" y="10319"/>
                  <a:pt x="12725" y="12574"/>
                </a:cubicBezTo>
                <a:cubicBezTo>
                  <a:pt x="16197" y="14310"/>
                  <a:pt x="13317" y="20743"/>
                  <a:pt x="15647" y="23848"/>
                </a:cubicBezTo>
                <a:cubicBezTo>
                  <a:pt x="17077" y="25754"/>
                  <a:pt x="14100" y="16749"/>
                  <a:pt x="16483" y="16749"/>
                </a:cubicBezTo>
                <a:cubicBezTo>
                  <a:pt x="21419" y="16749"/>
                  <a:pt x="23649" y="29092"/>
                  <a:pt x="27756" y="26353"/>
                </a:cubicBezTo>
                <a:cubicBezTo>
                  <a:pt x="30467" y="24545"/>
                  <a:pt x="28386" y="15359"/>
                  <a:pt x="31096" y="17167"/>
                </a:cubicBezTo>
                <a:cubicBezTo>
                  <a:pt x="34153" y="19206"/>
                  <a:pt x="36378" y="25011"/>
                  <a:pt x="39864" y="23848"/>
                </a:cubicBezTo>
                <a:cubicBezTo>
                  <a:pt x="43297" y="22703"/>
                  <a:pt x="36431" y="11848"/>
                  <a:pt x="39864" y="12992"/>
                </a:cubicBezTo>
                <a:cubicBezTo>
                  <a:pt x="43641" y="14250"/>
                  <a:pt x="45606" y="19123"/>
                  <a:pt x="49468" y="20090"/>
                </a:cubicBezTo>
                <a:cubicBezTo>
                  <a:pt x="51387" y="20570"/>
                  <a:pt x="51307" y="15017"/>
                  <a:pt x="53226" y="15497"/>
                </a:cubicBezTo>
                <a:cubicBezTo>
                  <a:pt x="56547" y="16327"/>
                  <a:pt x="59990" y="22511"/>
                  <a:pt x="62411" y="20090"/>
                </a:cubicBezTo>
                <a:cubicBezTo>
                  <a:pt x="63071" y="19430"/>
                  <a:pt x="61766" y="18294"/>
                  <a:pt x="61159" y="17585"/>
                </a:cubicBezTo>
                <a:cubicBezTo>
                  <a:pt x="58585" y="14581"/>
                  <a:pt x="55265" y="12263"/>
                  <a:pt x="51973" y="10069"/>
                </a:cubicBezTo>
                <a:cubicBezTo>
                  <a:pt x="51039" y="9447"/>
                  <a:pt x="47928" y="8399"/>
                  <a:pt x="49050" y="8399"/>
                </a:cubicBezTo>
                <a:cubicBezTo>
                  <a:pt x="52949" y="8399"/>
                  <a:pt x="61976" y="11680"/>
                  <a:pt x="60741" y="7981"/>
                </a:cubicBezTo>
                <a:cubicBezTo>
                  <a:pt x="59478" y="4199"/>
                  <a:pt x="54291" y="2136"/>
                  <a:pt x="50303" y="2136"/>
                </a:cubicBezTo>
                <a:cubicBezTo>
                  <a:pt x="49729" y="2136"/>
                  <a:pt x="48633" y="3127"/>
                  <a:pt x="48633" y="2553"/>
                </a:cubicBezTo>
                <a:cubicBezTo>
                  <a:pt x="48633" y="809"/>
                  <a:pt x="51534" y="471"/>
                  <a:pt x="53226" y="48"/>
                </a:cubicBezTo>
                <a:cubicBezTo>
                  <a:pt x="53417" y="0"/>
                  <a:pt x="53807" y="357"/>
                  <a:pt x="53643" y="466"/>
                </a:cubicBezTo>
              </a:path>
            </a:pathLst>
          </a:custGeom>
          <a:noFill/>
          <a:ln cap="flat" cmpd="sng" w="19050">
            <a:solidFill>
              <a:schemeClr val="dk1"/>
            </a:solidFill>
            <a:prstDash val="solid"/>
            <a:round/>
            <a:headEnd len="med" w="med" type="none"/>
            <a:tailEnd len="med" w="med" type="none"/>
          </a:ln>
        </p:spPr>
      </p:sp>
      <p:sp>
        <p:nvSpPr>
          <p:cNvPr id="81" name="Google Shape;81;p16"/>
          <p:cNvSpPr/>
          <p:nvPr/>
        </p:nvSpPr>
        <p:spPr>
          <a:xfrm rot="1004228">
            <a:off x="5040283" y="3319388"/>
            <a:ext cx="2433492" cy="1336139"/>
          </a:xfrm>
          <a:prstGeom prst="cloudCallout">
            <a:avLst>
              <a:gd fmla="val -20833" name="adj1"/>
              <a:gd fmla="val 62500"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82" name="Google Shape;82;p16"/>
          <p:cNvSpPr/>
          <p:nvPr/>
        </p:nvSpPr>
        <p:spPr>
          <a:xfrm flipH="1" rot="-1660631">
            <a:off x="1195723" y="3346896"/>
            <a:ext cx="2184334" cy="1367522"/>
          </a:xfrm>
          <a:prstGeom prst="cloudCallout">
            <a:avLst>
              <a:gd fmla="val -20833" name="adj1"/>
              <a:gd fmla="val 62500"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pic>
        <p:nvPicPr>
          <p:cNvPr descr="Giraffe - Wikipedia" id="83" name="Google Shape;83;p16"/>
          <p:cNvPicPr preferRelativeResize="0"/>
          <p:nvPr/>
        </p:nvPicPr>
        <p:blipFill>
          <a:blip r:embed="rId3">
            <a:alphaModFix/>
          </a:blip>
          <a:stretch>
            <a:fillRect/>
          </a:stretch>
        </p:blipFill>
        <p:spPr>
          <a:xfrm>
            <a:off x="5852554" y="769625"/>
            <a:ext cx="1762125" cy="2227676"/>
          </a:xfrm>
          <a:prstGeom prst="rect">
            <a:avLst/>
          </a:prstGeom>
          <a:noFill/>
          <a:ln>
            <a:noFill/>
          </a:ln>
        </p:spPr>
      </p:pic>
      <p:pic>
        <p:nvPicPr>
          <p:cNvPr descr="Finch - Wikipedia" id="84" name="Google Shape;84;p16"/>
          <p:cNvPicPr preferRelativeResize="0"/>
          <p:nvPr/>
        </p:nvPicPr>
        <p:blipFill>
          <a:blip r:embed="rId4">
            <a:alphaModFix/>
          </a:blip>
          <a:stretch>
            <a:fillRect/>
          </a:stretch>
        </p:blipFill>
        <p:spPr>
          <a:xfrm>
            <a:off x="1366875" y="1173187"/>
            <a:ext cx="2433600" cy="1824113"/>
          </a:xfrm>
          <a:prstGeom prst="rect">
            <a:avLst/>
          </a:prstGeom>
          <a:noFill/>
          <a:ln>
            <a:noFill/>
          </a:ln>
        </p:spPr>
      </p:pic>
      <p:sp>
        <p:nvSpPr>
          <p:cNvPr id="85" name="Google Shape;85;p16"/>
          <p:cNvSpPr/>
          <p:nvPr/>
        </p:nvSpPr>
        <p:spPr>
          <a:xfrm>
            <a:off x="2066800" y="3966575"/>
            <a:ext cx="177450" cy="231600"/>
          </a:xfrm>
          <a:custGeom>
            <a:rect b="b" l="l" r="r" t="t"/>
            <a:pathLst>
              <a:path extrusionOk="0" h="9264" w="7098">
                <a:moveTo>
                  <a:pt x="7098" y="0"/>
                </a:moveTo>
                <a:cubicBezTo>
                  <a:pt x="5072" y="3040"/>
                  <a:pt x="0" y="12004"/>
                  <a:pt x="0" y="8351"/>
                </a:cubicBezTo>
              </a:path>
            </a:pathLst>
          </a:custGeom>
          <a:noFill/>
          <a:ln cap="flat" cmpd="sng" w="9525">
            <a:solidFill>
              <a:schemeClr val="dk2"/>
            </a:solidFill>
            <a:prstDash val="solid"/>
            <a:round/>
            <a:headEnd len="med" w="med" type="none"/>
            <a:tailEnd len="med" w="med" type="none"/>
          </a:ln>
        </p:spPr>
      </p:sp>
      <p:sp>
        <p:nvSpPr>
          <p:cNvPr id="86" name="Google Shape;86;p16"/>
          <p:cNvSpPr/>
          <p:nvPr/>
        </p:nvSpPr>
        <p:spPr>
          <a:xfrm>
            <a:off x="2254675" y="3997900"/>
            <a:ext cx="44925" cy="417525"/>
          </a:xfrm>
          <a:custGeom>
            <a:rect b="b" l="l" r="r" t="t"/>
            <a:pathLst>
              <a:path extrusionOk="0" h="16701" w="1797">
                <a:moveTo>
                  <a:pt x="835" y="0"/>
                </a:moveTo>
                <a:cubicBezTo>
                  <a:pt x="1930" y="5465"/>
                  <a:pt x="2495" y="11717"/>
                  <a:pt x="0" y="16701"/>
                </a:cubicBezTo>
              </a:path>
            </a:pathLst>
          </a:custGeom>
          <a:noFill/>
          <a:ln cap="flat" cmpd="sng" w="9525">
            <a:solidFill>
              <a:schemeClr val="dk2"/>
            </a:solidFill>
            <a:prstDash val="solid"/>
            <a:round/>
            <a:headEnd len="med" w="med" type="none"/>
            <a:tailEnd len="med" w="med" type="none"/>
          </a:ln>
        </p:spPr>
      </p:sp>
      <p:sp>
        <p:nvSpPr>
          <p:cNvPr id="87" name="Google Shape;87;p16"/>
          <p:cNvSpPr/>
          <p:nvPr/>
        </p:nvSpPr>
        <p:spPr>
          <a:xfrm>
            <a:off x="2348625" y="4206650"/>
            <a:ext cx="156575" cy="177450"/>
          </a:xfrm>
          <a:custGeom>
            <a:rect b="b" l="l" r="r" t="t"/>
            <a:pathLst>
              <a:path extrusionOk="0" h="7098" w="6263">
                <a:moveTo>
                  <a:pt x="0" y="0"/>
                </a:moveTo>
                <a:cubicBezTo>
                  <a:pt x="0" y="3155"/>
                  <a:pt x="3108" y="7098"/>
                  <a:pt x="6263" y="7098"/>
                </a:cubicBezTo>
              </a:path>
            </a:pathLst>
          </a:custGeom>
          <a:noFill/>
          <a:ln cap="flat" cmpd="sng" w="9525">
            <a:solidFill>
              <a:schemeClr val="dk2"/>
            </a:solidFill>
            <a:prstDash val="solid"/>
            <a:round/>
            <a:headEnd len="med" w="med" type="none"/>
            <a:tailEnd len="med" w="med" type="none"/>
          </a:ln>
        </p:spPr>
      </p:sp>
      <p:sp>
        <p:nvSpPr>
          <p:cNvPr id="88" name="Google Shape;88;p16"/>
          <p:cNvSpPr/>
          <p:nvPr/>
        </p:nvSpPr>
        <p:spPr>
          <a:xfrm>
            <a:off x="2066800" y="3595433"/>
            <a:ext cx="350275" cy="402475"/>
          </a:xfrm>
          <a:custGeom>
            <a:rect b="b" l="l" r="r" t="t"/>
            <a:pathLst>
              <a:path extrusionOk="0" h="16099" w="14011">
                <a:moveTo>
                  <a:pt x="0" y="7750"/>
                </a:moveTo>
                <a:cubicBezTo>
                  <a:pt x="0" y="3900"/>
                  <a:pt x="5034" y="-701"/>
                  <a:pt x="8768" y="234"/>
                </a:cubicBezTo>
                <a:cubicBezTo>
                  <a:pt x="12270" y="1111"/>
                  <a:pt x="14653" y="6334"/>
                  <a:pt x="13778" y="9837"/>
                </a:cubicBezTo>
                <a:cubicBezTo>
                  <a:pt x="13086" y="12608"/>
                  <a:pt x="10789" y="16100"/>
                  <a:pt x="7933" y="16100"/>
                </a:cubicBezTo>
                <a:cubicBezTo>
                  <a:pt x="3887" y="16100"/>
                  <a:pt x="1807" y="10534"/>
                  <a:pt x="0" y="6915"/>
                </a:cubicBezTo>
              </a:path>
            </a:pathLst>
          </a:custGeom>
          <a:noFill/>
          <a:ln cap="flat" cmpd="sng" w="9525">
            <a:solidFill>
              <a:schemeClr val="dk2"/>
            </a:solidFill>
            <a:prstDash val="solid"/>
            <a:round/>
            <a:headEnd len="med" w="med" type="none"/>
            <a:tailEnd len="med" w="med" type="none"/>
          </a:ln>
        </p:spPr>
      </p:sp>
      <p:sp>
        <p:nvSpPr>
          <p:cNvPr id="89" name="Google Shape;89;p16"/>
          <p:cNvSpPr/>
          <p:nvPr/>
        </p:nvSpPr>
        <p:spPr>
          <a:xfrm>
            <a:off x="2306875" y="3987450"/>
            <a:ext cx="208775" cy="31325"/>
          </a:xfrm>
          <a:custGeom>
            <a:rect b="b" l="l" r="r" t="t"/>
            <a:pathLst>
              <a:path extrusionOk="0" h="1253" w="8351">
                <a:moveTo>
                  <a:pt x="0" y="1253"/>
                </a:moveTo>
                <a:cubicBezTo>
                  <a:pt x="2731" y="570"/>
                  <a:pt x="5536" y="0"/>
                  <a:pt x="8351" y="0"/>
                </a:cubicBezTo>
              </a:path>
            </a:pathLst>
          </a:custGeom>
          <a:noFill/>
          <a:ln cap="flat" cmpd="sng" w="9525">
            <a:solidFill>
              <a:schemeClr val="dk2"/>
            </a:solidFill>
            <a:prstDash val="solid"/>
            <a:round/>
            <a:headEnd len="med" w="med" type="none"/>
            <a:tailEnd len="med" w="med" type="none"/>
          </a:ln>
        </p:spPr>
      </p:sp>
      <p:sp>
        <p:nvSpPr>
          <p:cNvPr id="90" name="Google Shape;90;p16"/>
          <p:cNvSpPr/>
          <p:nvPr/>
        </p:nvSpPr>
        <p:spPr>
          <a:xfrm>
            <a:off x="2202500" y="3841325"/>
            <a:ext cx="104375" cy="38475"/>
          </a:xfrm>
          <a:custGeom>
            <a:rect b="b" l="l" r="r" t="t"/>
            <a:pathLst>
              <a:path extrusionOk="0" h="1539" w="4175">
                <a:moveTo>
                  <a:pt x="0" y="0"/>
                </a:moveTo>
                <a:cubicBezTo>
                  <a:pt x="851" y="1136"/>
                  <a:pt x="4175" y="2254"/>
                  <a:pt x="4175" y="835"/>
                </a:cubicBezTo>
              </a:path>
            </a:pathLst>
          </a:custGeom>
          <a:noFill/>
          <a:ln cap="flat" cmpd="sng" w="9525">
            <a:solidFill>
              <a:schemeClr val="dk2"/>
            </a:solidFill>
            <a:prstDash val="solid"/>
            <a:round/>
            <a:headEnd len="med" w="med" type="none"/>
            <a:tailEnd len="med" w="med" type="none"/>
          </a:ln>
        </p:spPr>
      </p:sp>
      <p:sp>
        <p:nvSpPr>
          <p:cNvPr id="91" name="Google Shape;91;p16"/>
          <p:cNvSpPr/>
          <p:nvPr/>
        </p:nvSpPr>
        <p:spPr>
          <a:xfrm>
            <a:off x="2223375" y="3716050"/>
            <a:ext cx="31300" cy="10450"/>
          </a:xfrm>
          <a:custGeom>
            <a:rect b="b" l="l" r="r" t="t"/>
            <a:pathLst>
              <a:path extrusionOk="0" h="418" w="1252">
                <a:moveTo>
                  <a:pt x="1252" y="0"/>
                </a:moveTo>
                <a:cubicBezTo>
                  <a:pt x="626" y="209"/>
                  <a:pt x="626" y="209"/>
                  <a:pt x="0" y="418"/>
                </a:cubicBezTo>
              </a:path>
            </a:pathLst>
          </a:custGeom>
          <a:noFill/>
          <a:ln cap="flat" cmpd="sng" w="9525">
            <a:solidFill>
              <a:schemeClr val="dk2"/>
            </a:solidFill>
            <a:prstDash val="solid"/>
            <a:round/>
            <a:headEnd len="med" w="med" type="none"/>
            <a:tailEnd len="med" w="med" type="none"/>
          </a:ln>
        </p:spPr>
      </p:sp>
      <p:sp>
        <p:nvSpPr>
          <p:cNvPr id="92" name="Google Shape;92;p16"/>
          <p:cNvSpPr/>
          <p:nvPr/>
        </p:nvSpPr>
        <p:spPr>
          <a:xfrm>
            <a:off x="2317325" y="3768250"/>
            <a:ext cx="31300" cy="10425"/>
          </a:xfrm>
          <a:custGeom>
            <a:rect b="b" l="l" r="r" t="t"/>
            <a:pathLst>
              <a:path extrusionOk="0" h="417" w="1252">
                <a:moveTo>
                  <a:pt x="1252" y="417"/>
                </a:moveTo>
                <a:cubicBezTo>
                  <a:pt x="626" y="209"/>
                  <a:pt x="626" y="209"/>
                  <a:pt x="0" y="0"/>
                </a:cubicBezTo>
              </a:path>
            </a:pathLst>
          </a:custGeom>
          <a:noFill/>
          <a:ln cap="flat" cmpd="sng" w="9525">
            <a:solidFill>
              <a:schemeClr val="dk2"/>
            </a:solidFill>
            <a:prstDash val="solid"/>
            <a:round/>
            <a:headEnd len="med" w="med" type="none"/>
            <a:tailEnd len="med" w="med" type="none"/>
          </a:ln>
        </p:spPr>
      </p:sp>
      <p:sp>
        <p:nvSpPr>
          <p:cNvPr id="93" name="Google Shape;93;p16"/>
          <p:cNvSpPr txBox="1"/>
          <p:nvPr/>
        </p:nvSpPr>
        <p:spPr>
          <a:xfrm>
            <a:off x="6929375" y="3166600"/>
            <a:ext cx="3235800" cy="86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500" u="sng">
                <a:solidFill>
                  <a:schemeClr val="dk1"/>
                </a:solidFill>
                <a:latin typeface="EB Garamond"/>
                <a:ea typeface="EB Garamond"/>
                <a:cs typeface="EB Garamond"/>
                <a:sym typeface="EB Garamond"/>
              </a:rPr>
              <a:t>Absolute Coordinates </a:t>
            </a:r>
            <a:endParaRPr sz="1500" u="sng">
              <a:solidFill>
                <a:schemeClr val="dk1"/>
              </a:solidFill>
              <a:latin typeface="EB Garamond"/>
              <a:ea typeface="EB Garamond"/>
              <a:cs typeface="EB Garamond"/>
              <a:sym typeface="EB Garamond"/>
            </a:endParaRPr>
          </a:p>
          <a:p>
            <a:pPr indent="0" lvl="0" marL="0" rtl="0" algn="l">
              <a:lnSpc>
                <a:spcPct val="200000"/>
              </a:lnSpc>
              <a:spcBef>
                <a:spcPts val="0"/>
              </a:spcBef>
              <a:spcAft>
                <a:spcPts val="0"/>
              </a:spcAft>
              <a:buNone/>
            </a:pPr>
            <a:r>
              <a:rPr lang="en">
                <a:solidFill>
                  <a:schemeClr val="lt2"/>
                </a:solidFill>
                <a:latin typeface="EB Garamond"/>
                <a:ea typeface="EB Garamond"/>
                <a:cs typeface="EB Garamond"/>
                <a:sym typeface="EB Garamond"/>
              </a:rPr>
              <a:t>              (Levinson, 1992)</a:t>
            </a:r>
            <a:endParaRPr>
              <a:solidFill>
                <a:schemeClr val="lt2"/>
              </a:solidFill>
              <a:latin typeface="EB Garamond"/>
              <a:ea typeface="EB Garamond"/>
              <a:cs typeface="EB Garamond"/>
              <a:sym typeface="EB Garamond"/>
            </a:endParaRPr>
          </a:p>
        </p:txBody>
      </p:sp>
      <p:sp>
        <p:nvSpPr>
          <p:cNvPr id="94" name="Google Shape;94;p16"/>
          <p:cNvSpPr txBox="1"/>
          <p:nvPr/>
        </p:nvSpPr>
        <p:spPr>
          <a:xfrm>
            <a:off x="1414313" y="3772263"/>
            <a:ext cx="601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EB Garamond"/>
                <a:ea typeface="EB Garamond"/>
                <a:cs typeface="EB Garamond"/>
                <a:sym typeface="EB Garamond"/>
              </a:rPr>
              <a:t>Left               Right</a:t>
            </a:r>
            <a:endParaRPr sz="1800">
              <a:solidFill>
                <a:schemeClr val="lt1"/>
              </a:solidFill>
              <a:latin typeface="EB Garamond"/>
              <a:ea typeface="EB Garamond"/>
              <a:cs typeface="EB Garamond"/>
              <a:sym typeface="EB Garamond"/>
            </a:endParaRPr>
          </a:p>
        </p:txBody>
      </p:sp>
      <p:sp>
        <p:nvSpPr>
          <p:cNvPr id="95" name="Google Shape;95;p16"/>
          <p:cNvSpPr txBox="1"/>
          <p:nvPr/>
        </p:nvSpPr>
        <p:spPr>
          <a:xfrm>
            <a:off x="185788" y="3096263"/>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500" u="sng">
                <a:solidFill>
                  <a:schemeClr val="dk1"/>
                </a:solidFill>
                <a:latin typeface="EB Garamond"/>
                <a:ea typeface="EB Garamond"/>
                <a:cs typeface="EB Garamond"/>
                <a:sym typeface="EB Garamond"/>
              </a:rPr>
              <a:t>Egocentric</a:t>
            </a:r>
            <a:r>
              <a:rPr lang="en" sz="1500" u="sng">
                <a:solidFill>
                  <a:schemeClr val="dk1"/>
                </a:solidFill>
                <a:latin typeface="EB Garamond"/>
                <a:ea typeface="EB Garamond"/>
                <a:cs typeface="EB Garamond"/>
                <a:sym typeface="EB Garamond"/>
              </a:rPr>
              <a:t> Coordinates </a:t>
            </a:r>
            <a:endParaRPr sz="1500" u="sng"/>
          </a:p>
        </p:txBody>
      </p:sp>
      <p:sp>
        <p:nvSpPr>
          <p:cNvPr id="96" name="Google Shape;96;p16"/>
          <p:cNvSpPr txBox="1"/>
          <p:nvPr/>
        </p:nvSpPr>
        <p:spPr>
          <a:xfrm>
            <a:off x="1366875" y="834475"/>
            <a:ext cx="2433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rPr>
              <a:t>(Francis C. Franklin via Wikipedia, 2015. CC-BY-SA-3.0)</a:t>
            </a:r>
            <a:endParaRPr sz="1500">
              <a:solidFill>
                <a:schemeClr val="lt2"/>
              </a:solidFill>
              <a:latin typeface="EB Garamond"/>
              <a:ea typeface="EB Garamond"/>
              <a:cs typeface="EB Garamond"/>
              <a:sym typeface="EB Garamond"/>
            </a:endParaRPr>
          </a:p>
        </p:txBody>
      </p:sp>
      <p:sp>
        <p:nvSpPr>
          <p:cNvPr id="97" name="Google Shape;97;p16"/>
          <p:cNvSpPr txBox="1"/>
          <p:nvPr/>
        </p:nvSpPr>
        <p:spPr>
          <a:xfrm>
            <a:off x="5233613" y="538025"/>
            <a:ext cx="3000000" cy="23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EB Garamond"/>
                <a:ea typeface="EB Garamond"/>
                <a:cs typeface="EB Garamond"/>
                <a:sym typeface="EB Garamond"/>
              </a:rPr>
              <a:t>(</a:t>
            </a:r>
            <a:r>
              <a:rPr lang="en" sz="700">
                <a:solidFill>
                  <a:schemeClr val="lt2"/>
                </a:solidFill>
                <a:latin typeface="EB Garamond"/>
                <a:ea typeface="EB Garamond"/>
                <a:cs typeface="EB Garamond"/>
                <a:sym typeface="EB Garamond"/>
              </a:rPr>
              <a:t>Muhammad Mahdi Karim via Wikipedia, 2011. </a:t>
            </a:r>
            <a:r>
              <a:rPr lang="en" sz="700">
                <a:solidFill>
                  <a:schemeClr val="lt2"/>
                </a:solidFill>
                <a:latin typeface="EB Garamond"/>
                <a:ea typeface="EB Garamond"/>
                <a:cs typeface="EB Garamond"/>
                <a:sym typeface="EB Garamond"/>
              </a:rPr>
              <a:t>GFDL 1.2)</a:t>
            </a:r>
            <a:endParaRPr sz="700">
              <a:solidFill>
                <a:schemeClr val="lt2"/>
              </a:solidFill>
              <a:latin typeface="EB Garamond"/>
              <a:ea typeface="EB Garamond"/>
              <a:cs typeface="EB Garamond"/>
              <a:sym typeface="EB Garamond"/>
            </a:endParaRPr>
          </a:p>
        </p:txBody>
      </p:sp>
      <p:cxnSp>
        <p:nvCxnSpPr>
          <p:cNvPr id="98" name="Google Shape;98;p16"/>
          <p:cNvCxnSpPr/>
          <p:nvPr/>
        </p:nvCxnSpPr>
        <p:spPr>
          <a:xfrm rot="10800000">
            <a:off x="6290300" y="3622325"/>
            <a:ext cx="300" cy="4572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6"/>
          <p:cNvCxnSpPr/>
          <p:nvPr/>
        </p:nvCxnSpPr>
        <p:spPr>
          <a:xfrm>
            <a:off x="6290300" y="4018775"/>
            <a:ext cx="3600" cy="4386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6"/>
          <p:cNvCxnSpPr/>
          <p:nvPr/>
        </p:nvCxnSpPr>
        <p:spPr>
          <a:xfrm flipH="1" rot="10800000">
            <a:off x="6160425" y="4015650"/>
            <a:ext cx="557400" cy="45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6"/>
          <p:cNvCxnSpPr/>
          <p:nvPr/>
        </p:nvCxnSpPr>
        <p:spPr>
          <a:xfrm flipH="1">
            <a:off x="5872475" y="4020150"/>
            <a:ext cx="422700" cy="2400"/>
          </a:xfrm>
          <a:prstGeom prst="straightConnector1">
            <a:avLst/>
          </a:prstGeom>
          <a:noFill/>
          <a:ln cap="flat" cmpd="sng" w="9525">
            <a:solidFill>
              <a:schemeClr val="dk2"/>
            </a:solidFill>
            <a:prstDash val="solid"/>
            <a:round/>
            <a:headEnd len="med" w="med" type="none"/>
            <a:tailEnd len="med" w="med" type="triangle"/>
          </a:ln>
        </p:spPr>
      </p:cxnSp>
      <p:sp>
        <p:nvSpPr>
          <p:cNvPr id="102" name="Google Shape;102;p16"/>
          <p:cNvSpPr txBox="1"/>
          <p:nvPr/>
        </p:nvSpPr>
        <p:spPr>
          <a:xfrm>
            <a:off x="6160425" y="3423550"/>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N</a:t>
            </a:r>
            <a:endParaRPr b="1" sz="700">
              <a:solidFill>
                <a:schemeClr val="dk2"/>
              </a:solidFill>
              <a:latin typeface="EB Garamond"/>
              <a:ea typeface="EB Garamond"/>
              <a:cs typeface="EB Garamond"/>
              <a:sym typeface="EB Garamond"/>
            </a:endParaRPr>
          </a:p>
        </p:txBody>
      </p:sp>
      <p:sp>
        <p:nvSpPr>
          <p:cNvPr id="103" name="Google Shape;103;p16"/>
          <p:cNvSpPr txBox="1"/>
          <p:nvPr/>
        </p:nvSpPr>
        <p:spPr>
          <a:xfrm>
            <a:off x="5664900" y="3875100"/>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W</a:t>
            </a:r>
            <a:endParaRPr b="1" sz="700">
              <a:solidFill>
                <a:schemeClr val="dk2"/>
              </a:solidFill>
              <a:latin typeface="EB Garamond"/>
              <a:ea typeface="EB Garamond"/>
              <a:cs typeface="EB Garamond"/>
              <a:sym typeface="EB Garamond"/>
            </a:endParaRPr>
          </a:p>
        </p:txBody>
      </p:sp>
      <p:sp>
        <p:nvSpPr>
          <p:cNvPr id="104" name="Google Shape;104;p16"/>
          <p:cNvSpPr txBox="1"/>
          <p:nvPr/>
        </p:nvSpPr>
        <p:spPr>
          <a:xfrm>
            <a:off x="6645750" y="3871650"/>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E</a:t>
            </a:r>
            <a:endParaRPr b="1" sz="700">
              <a:solidFill>
                <a:schemeClr val="dk2"/>
              </a:solidFill>
              <a:latin typeface="EB Garamond"/>
              <a:ea typeface="EB Garamond"/>
              <a:cs typeface="EB Garamond"/>
              <a:sym typeface="EB Garamond"/>
            </a:endParaRPr>
          </a:p>
        </p:txBody>
      </p:sp>
      <p:sp>
        <p:nvSpPr>
          <p:cNvPr id="105" name="Google Shape;105;p16"/>
          <p:cNvSpPr txBox="1"/>
          <p:nvPr/>
        </p:nvSpPr>
        <p:spPr>
          <a:xfrm>
            <a:off x="6183475" y="4363475"/>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S</a:t>
            </a:r>
            <a:endParaRPr b="1" sz="700">
              <a:solidFill>
                <a:schemeClr val="dk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p:nvPr/>
        </p:nvSpPr>
        <p:spPr>
          <a:xfrm>
            <a:off x="4143338" y="1709076"/>
            <a:ext cx="1387200" cy="13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grpSp>
        <p:nvGrpSpPr>
          <p:cNvPr id="111" name="Google Shape;111;p17"/>
          <p:cNvGrpSpPr/>
          <p:nvPr/>
        </p:nvGrpSpPr>
        <p:grpSpPr>
          <a:xfrm>
            <a:off x="6018281" y="127674"/>
            <a:ext cx="1910863" cy="965602"/>
            <a:chOff x="1147625" y="1520550"/>
            <a:chExt cx="2433600" cy="3484670"/>
          </a:xfrm>
        </p:grpSpPr>
        <p:sp>
          <p:nvSpPr>
            <p:cNvPr id="112" name="Google Shape;112;p17"/>
            <p:cNvSpPr txBox="1"/>
            <p:nvPr/>
          </p:nvSpPr>
          <p:spPr>
            <a:xfrm>
              <a:off x="1924311" y="3339020"/>
              <a:ext cx="1404900" cy="16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13" name="Google Shape;113;p17"/>
            <p:cNvPicPr preferRelativeResize="0"/>
            <p:nvPr/>
          </p:nvPicPr>
          <p:blipFill>
            <a:blip r:embed="rId3">
              <a:alphaModFix/>
            </a:blip>
            <a:stretch>
              <a:fillRect/>
            </a:stretch>
          </p:blipFill>
          <p:spPr>
            <a:xfrm>
              <a:off x="1147625" y="1520550"/>
              <a:ext cx="2433600" cy="1824113"/>
            </a:xfrm>
            <a:prstGeom prst="rect">
              <a:avLst/>
            </a:prstGeom>
            <a:noFill/>
            <a:ln>
              <a:noFill/>
            </a:ln>
          </p:spPr>
        </p:pic>
      </p:grpSp>
      <p:grpSp>
        <p:nvGrpSpPr>
          <p:cNvPr id="114" name="Google Shape;114;p17"/>
          <p:cNvGrpSpPr/>
          <p:nvPr/>
        </p:nvGrpSpPr>
        <p:grpSpPr>
          <a:xfrm>
            <a:off x="4252948" y="3421922"/>
            <a:ext cx="1762170" cy="1755254"/>
            <a:chOff x="1147625" y="1520550"/>
            <a:chExt cx="2433600" cy="2467670"/>
          </a:xfrm>
        </p:grpSpPr>
        <p:sp>
          <p:nvSpPr>
            <p:cNvPr id="115" name="Google Shape;115;p17"/>
            <p:cNvSpPr txBox="1"/>
            <p:nvPr/>
          </p:nvSpPr>
          <p:spPr>
            <a:xfrm>
              <a:off x="1924311" y="3339020"/>
              <a:ext cx="1404900" cy="64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16" name="Google Shape;116;p17"/>
            <p:cNvPicPr preferRelativeResize="0"/>
            <p:nvPr/>
          </p:nvPicPr>
          <p:blipFill>
            <a:blip r:embed="rId3">
              <a:alphaModFix/>
            </a:blip>
            <a:stretch>
              <a:fillRect/>
            </a:stretch>
          </p:blipFill>
          <p:spPr>
            <a:xfrm>
              <a:off x="1147625" y="1520550"/>
              <a:ext cx="2433600" cy="1824113"/>
            </a:xfrm>
            <a:prstGeom prst="rect">
              <a:avLst/>
            </a:prstGeom>
            <a:noFill/>
            <a:ln>
              <a:noFill/>
            </a:ln>
          </p:spPr>
        </p:pic>
      </p:grpSp>
      <p:sp>
        <p:nvSpPr>
          <p:cNvPr id="117" name="Google Shape;11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Absolute Coordinates</a:t>
            </a:r>
            <a:endParaRPr/>
          </a:p>
        </p:txBody>
      </p:sp>
      <p:sp>
        <p:nvSpPr>
          <p:cNvPr id="118" name="Google Shape;118;p17"/>
          <p:cNvSpPr txBox="1"/>
          <p:nvPr/>
        </p:nvSpPr>
        <p:spPr>
          <a:xfrm>
            <a:off x="6538188" y="3497475"/>
            <a:ext cx="114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Ground</a:t>
            </a:r>
            <a:endParaRPr sz="1800">
              <a:solidFill>
                <a:schemeClr val="dk1"/>
              </a:solidFill>
              <a:latin typeface="EB Garamond"/>
              <a:ea typeface="EB Garamond"/>
              <a:cs typeface="EB Garamond"/>
              <a:sym typeface="EB Garamond"/>
            </a:endParaRPr>
          </a:p>
        </p:txBody>
      </p:sp>
      <p:pic>
        <p:nvPicPr>
          <p:cNvPr descr="Giraffe - Wikipedia" id="119" name="Google Shape;119;p17"/>
          <p:cNvPicPr preferRelativeResize="0"/>
          <p:nvPr/>
        </p:nvPicPr>
        <p:blipFill>
          <a:blip r:embed="rId4">
            <a:alphaModFix/>
          </a:blip>
          <a:stretch>
            <a:fillRect/>
          </a:stretch>
        </p:blipFill>
        <p:spPr>
          <a:xfrm>
            <a:off x="6092654" y="1256150"/>
            <a:ext cx="1762125" cy="2227676"/>
          </a:xfrm>
          <a:prstGeom prst="rect">
            <a:avLst/>
          </a:prstGeom>
          <a:noFill/>
          <a:ln>
            <a:noFill/>
          </a:ln>
        </p:spPr>
      </p:pic>
      <p:grpSp>
        <p:nvGrpSpPr>
          <p:cNvPr id="120" name="Google Shape;120;p17"/>
          <p:cNvGrpSpPr/>
          <p:nvPr/>
        </p:nvGrpSpPr>
        <p:grpSpPr>
          <a:xfrm>
            <a:off x="1147625" y="1520550"/>
            <a:ext cx="2433600" cy="2280175"/>
            <a:chOff x="1147625" y="1520550"/>
            <a:chExt cx="2433600" cy="2280175"/>
          </a:xfrm>
        </p:grpSpPr>
        <p:sp>
          <p:nvSpPr>
            <p:cNvPr id="121" name="Google Shape;121;p17"/>
            <p:cNvSpPr txBox="1"/>
            <p:nvPr/>
          </p:nvSpPr>
          <p:spPr>
            <a:xfrm>
              <a:off x="1924325" y="3339025"/>
              <a:ext cx="88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22" name="Google Shape;122;p17"/>
            <p:cNvPicPr preferRelativeResize="0"/>
            <p:nvPr/>
          </p:nvPicPr>
          <p:blipFill>
            <a:blip r:embed="rId3">
              <a:alphaModFix/>
            </a:blip>
            <a:stretch>
              <a:fillRect/>
            </a:stretch>
          </p:blipFill>
          <p:spPr>
            <a:xfrm>
              <a:off x="1147625" y="1520550"/>
              <a:ext cx="2433600" cy="1824113"/>
            </a:xfrm>
            <a:prstGeom prst="rect">
              <a:avLst/>
            </a:prstGeom>
            <a:noFill/>
            <a:ln>
              <a:noFill/>
            </a:ln>
          </p:spPr>
        </p:pic>
      </p:grpSp>
      <p:sp>
        <p:nvSpPr>
          <p:cNvPr id="123" name="Google Shape;123;p17"/>
          <p:cNvSpPr txBox="1"/>
          <p:nvPr/>
        </p:nvSpPr>
        <p:spPr>
          <a:xfrm>
            <a:off x="693800" y="4303550"/>
            <a:ext cx="601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“The finch is  ____ the giraffe!”</a:t>
            </a:r>
            <a:endParaRPr sz="1800">
              <a:solidFill>
                <a:schemeClr val="dk1"/>
              </a:solidFill>
              <a:latin typeface="EB Garamond"/>
              <a:ea typeface="EB Garamond"/>
              <a:cs typeface="EB Garamond"/>
              <a:sym typeface="EB Garamond"/>
            </a:endParaRPr>
          </a:p>
        </p:txBody>
      </p:sp>
      <p:cxnSp>
        <p:nvCxnSpPr>
          <p:cNvPr id="124" name="Google Shape;124;p17"/>
          <p:cNvCxnSpPr/>
          <p:nvPr/>
        </p:nvCxnSpPr>
        <p:spPr>
          <a:xfrm rot="10800000">
            <a:off x="555775" y="2326950"/>
            <a:ext cx="4295700" cy="56400"/>
          </a:xfrm>
          <a:prstGeom prst="straightConnector1">
            <a:avLst/>
          </a:prstGeom>
          <a:noFill/>
          <a:ln cap="flat" cmpd="sng" w="19050">
            <a:solidFill>
              <a:schemeClr val="dk1"/>
            </a:solidFill>
            <a:prstDash val="solid"/>
            <a:round/>
            <a:headEnd len="med" w="med" type="none"/>
            <a:tailEnd len="med" w="med" type="triangle"/>
          </a:ln>
        </p:spPr>
      </p:cxnSp>
      <p:cxnSp>
        <p:nvCxnSpPr>
          <p:cNvPr id="125" name="Google Shape;125;p17"/>
          <p:cNvCxnSpPr/>
          <p:nvPr/>
        </p:nvCxnSpPr>
        <p:spPr>
          <a:xfrm rot="10800000">
            <a:off x="4851300" y="131775"/>
            <a:ext cx="9600" cy="2270400"/>
          </a:xfrm>
          <a:prstGeom prst="straightConnector1">
            <a:avLst/>
          </a:prstGeom>
          <a:noFill/>
          <a:ln cap="flat" cmpd="sng" w="19050">
            <a:solidFill>
              <a:schemeClr val="dk1"/>
            </a:solidFill>
            <a:prstDash val="solid"/>
            <a:round/>
            <a:headEnd len="med" w="med" type="none"/>
            <a:tailEnd len="med" w="med" type="triangle"/>
          </a:ln>
        </p:spPr>
      </p:cxnSp>
      <p:cxnSp>
        <p:nvCxnSpPr>
          <p:cNvPr id="126" name="Google Shape;126;p17"/>
          <p:cNvCxnSpPr/>
          <p:nvPr/>
        </p:nvCxnSpPr>
        <p:spPr>
          <a:xfrm flipH="1" rot="10800000">
            <a:off x="4879725" y="2326825"/>
            <a:ext cx="3240600" cy="47100"/>
          </a:xfrm>
          <a:prstGeom prst="straightConnector1">
            <a:avLst/>
          </a:prstGeom>
          <a:noFill/>
          <a:ln cap="flat" cmpd="sng" w="19050">
            <a:solidFill>
              <a:schemeClr val="dk1"/>
            </a:solidFill>
            <a:prstDash val="solid"/>
            <a:round/>
            <a:headEnd len="med" w="med" type="none"/>
            <a:tailEnd len="med" w="med" type="triangle"/>
          </a:ln>
        </p:spPr>
      </p:cxnSp>
      <p:cxnSp>
        <p:nvCxnSpPr>
          <p:cNvPr id="127" name="Google Shape;127;p17"/>
          <p:cNvCxnSpPr/>
          <p:nvPr/>
        </p:nvCxnSpPr>
        <p:spPr>
          <a:xfrm flipH="1">
            <a:off x="4851600" y="2392775"/>
            <a:ext cx="9300" cy="2317500"/>
          </a:xfrm>
          <a:prstGeom prst="straightConnector1">
            <a:avLst/>
          </a:prstGeom>
          <a:noFill/>
          <a:ln cap="flat" cmpd="sng" w="19050">
            <a:solidFill>
              <a:schemeClr val="dk1"/>
            </a:solidFill>
            <a:prstDash val="solid"/>
            <a:round/>
            <a:headEnd len="med" w="med" type="none"/>
            <a:tailEnd len="med" w="med" type="triangle"/>
          </a:ln>
        </p:spPr>
      </p:cxnSp>
      <p:cxnSp>
        <p:nvCxnSpPr>
          <p:cNvPr id="128" name="Google Shape;128;p17"/>
          <p:cNvCxnSpPr/>
          <p:nvPr/>
        </p:nvCxnSpPr>
        <p:spPr>
          <a:xfrm rot="10800000">
            <a:off x="4866950" y="1975313"/>
            <a:ext cx="300" cy="457200"/>
          </a:xfrm>
          <a:prstGeom prst="straightConnector1">
            <a:avLst/>
          </a:prstGeom>
          <a:noFill/>
          <a:ln cap="flat" cmpd="sng" w="9525">
            <a:solidFill>
              <a:schemeClr val="dk2"/>
            </a:solidFill>
            <a:prstDash val="solid"/>
            <a:round/>
            <a:headEnd len="med" w="med" type="none"/>
            <a:tailEnd len="med" w="med" type="triangle"/>
          </a:ln>
        </p:spPr>
      </p:cxnSp>
      <p:cxnSp>
        <p:nvCxnSpPr>
          <p:cNvPr id="129" name="Google Shape;129;p17"/>
          <p:cNvCxnSpPr/>
          <p:nvPr/>
        </p:nvCxnSpPr>
        <p:spPr>
          <a:xfrm>
            <a:off x="4866950" y="2371763"/>
            <a:ext cx="3600" cy="438600"/>
          </a:xfrm>
          <a:prstGeom prst="straightConnector1">
            <a:avLst/>
          </a:prstGeom>
          <a:noFill/>
          <a:ln cap="flat" cmpd="sng" w="9525">
            <a:solidFill>
              <a:schemeClr val="dk2"/>
            </a:solidFill>
            <a:prstDash val="solid"/>
            <a:round/>
            <a:headEnd len="med" w="med" type="none"/>
            <a:tailEnd len="med" w="med" type="triangle"/>
          </a:ln>
        </p:spPr>
      </p:cxnSp>
      <p:cxnSp>
        <p:nvCxnSpPr>
          <p:cNvPr id="130" name="Google Shape;130;p17"/>
          <p:cNvCxnSpPr/>
          <p:nvPr/>
        </p:nvCxnSpPr>
        <p:spPr>
          <a:xfrm flipH="1" rot="10800000">
            <a:off x="4737075" y="2368638"/>
            <a:ext cx="557400" cy="4500"/>
          </a:xfrm>
          <a:prstGeom prst="straightConnector1">
            <a:avLst/>
          </a:prstGeom>
          <a:noFill/>
          <a:ln cap="flat" cmpd="sng" w="9525">
            <a:solidFill>
              <a:schemeClr val="dk2"/>
            </a:solidFill>
            <a:prstDash val="solid"/>
            <a:round/>
            <a:headEnd len="med" w="med" type="none"/>
            <a:tailEnd len="med" w="med" type="triangle"/>
          </a:ln>
        </p:spPr>
      </p:cxnSp>
      <p:cxnSp>
        <p:nvCxnSpPr>
          <p:cNvPr id="131" name="Google Shape;131;p17"/>
          <p:cNvCxnSpPr/>
          <p:nvPr/>
        </p:nvCxnSpPr>
        <p:spPr>
          <a:xfrm flipH="1">
            <a:off x="4449125" y="2373138"/>
            <a:ext cx="422700" cy="2400"/>
          </a:xfrm>
          <a:prstGeom prst="straightConnector1">
            <a:avLst/>
          </a:prstGeom>
          <a:noFill/>
          <a:ln cap="flat" cmpd="sng" w="9525">
            <a:solidFill>
              <a:schemeClr val="dk2"/>
            </a:solidFill>
            <a:prstDash val="solid"/>
            <a:round/>
            <a:headEnd len="med" w="med" type="none"/>
            <a:tailEnd len="med" w="med" type="triangle"/>
          </a:ln>
        </p:spPr>
      </p:cxnSp>
      <p:sp>
        <p:nvSpPr>
          <p:cNvPr id="132" name="Google Shape;132;p17"/>
          <p:cNvSpPr txBox="1"/>
          <p:nvPr/>
        </p:nvSpPr>
        <p:spPr>
          <a:xfrm>
            <a:off x="4737075" y="177653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N</a:t>
            </a:r>
            <a:endParaRPr b="1" sz="700">
              <a:solidFill>
                <a:schemeClr val="dk2"/>
              </a:solidFill>
              <a:latin typeface="EB Garamond"/>
              <a:ea typeface="EB Garamond"/>
              <a:cs typeface="EB Garamond"/>
              <a:sym typeface="EB Garamond"/>
            </a:endParaRPr>
          </a:p>
        </p:txBody>
      </p:sp>
      <p:sp>
        <p:nvSpPr>
          <p:cNvPr id="133" name="Google Shape;133;p17"/>
          <p:cNvSpPr txBox="1"/>
          <p:nvPr/>
        </p:nvSpPr>
        <p:spPr>
          <a:xfrm>
            <a:off x="4241550" y="222808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W</a:t>
            </a:r>
            <a:endParaRPr b="1" sz="700">
              <a:solidFill>
                <a:schemeClr val="dk2"/>
              </a:solidFill>
              <a:latin typeface="EB Garamond"/>
              <a:ea typeface="EB Garamond"/>
              <a:cs typeface="EB Garamond"/>
              <a:sym typeface="EB Garamond"/>
            </a:endParaRPr>
          </a:p>
        </p:txBody>
      </p:sp>
      <p:sp>
        <p:nvSpPr>
          <p:cNvPr id="134" name="Google Shape;134;p17"/>
          <p:cNvSpPr txBox="1"/>
          <p:nvPr/>
        </p:nvSpPr>
        <p:spPr>
          <a:xfrm>
            <a:off x="5222400" y="2224638"/>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E</a:t>
            </a:r>
            <a:endParaRPr b="1" sz="700">
              <a:solidFill>
                <a:schemeClr val="dk2"/>
              </a:solidFill>
              <a:latin typeface="EB Garamond"/>
              <a:ea typeface="EB Garamond"/>
              <a:cs typeface="EB Garamond"/>
              <a:sym typeface="EB Garamond"/>
            </a:endParaRPr>
          </a:p>
        </p:txBody>
      </p:sp>
      <p:sp>
        <p:nvSpPr>
          <p:cNvPr id="135" name="Google Shape;135;p17"/>
          <p:cNvSpPr txBox="1"/>
          <p:nvPr/>
        </p:nvSpPr>
        <p:spPr>
          <a:xfrm>
            <a:off x="4760125" y="2716463"/>
            <a:ext cx="131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EB Garamond"/>
                <a:ea typeface="EB Garamond"/>
                <a:cs typeface="EB Garamond"/>
                <a:sym typeface="EB Garamond"/>
              </a:rPr>
              <a:t>S</a:t>
            </a:r>
            <a:endParaRPr b="1" sz="700">
              <a:solidFill>
                <a:schemeClr val="dk2"/>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0"/>
                                        </p:tgtEl>
                                      </p:cBhvr>
                                    </p:animEffect>
                                    <p:set>
                                      <p:cBhvr>
                                        <p:cTn dur="1" fill="hold">
                                          <p:stCondLst>
                                            <p:cond delay="1000"/>
                                          </p:stCondLst>
                                        </p:cTn>
                                        <p:tgtEl>
                                          <p:spTgt spid="1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200"/>
                                        <p:tgtEl>
                                          <p:spTgt spid="114"/>
                                        </p:tgtEl>
                                        <p:attrNameLst>
                                          <p:attrName>ppt_y</p:attrName>
                                        </p:attrNameLst>
                                      </p:cBhvr>
                                      <p:tavLst>
                                        <p:tav fmla="" tm="0">
                                          <p:val>
                                            <p:strVal val="#ppt_y"/>
                                          </p:val>
                                        </p:tav>
                                        <p:tav fmla="" tm="100000">
                                          <p:val>
                                            <p:strVal val="#ppt_y+1"/>
                                          </p:val>
                                        </p:tav>
                                      </p:tavLst>
                                    </p:anim>
                                    <p:set>
                                      <p:cBhvr>
                                        <p:cTn dur="1" fill="hold">
                                          <p:stCondLst>
                                            <p:cond delay="1200"/>
                                          </p:stCondLst>
                                        </p:cTn>
                                        <p:tgtEl>
                                          <p:spTgt spid="114"/>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200"/>
                                        <p:tgtEl>
                                          <p:spTgt spid="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18"/>
          <p:cNvGrpSpPr/>
          <p:nvPr/>
        </p:nvGrpSpPr>
        <p:grpSpPr>
          <a:xfrm>
            <a:off x="6018281" y="127674"/>
            <a:ext cx="1910863" cy="965602"/>
            <a:chOff x="1147625" y="1520550"/>
            <a:chExt cx="2433600" cy="3484670"/>
          </a:xfrm>
        </p:grpSpPr>
        <p:sp>
          <p:nvSpPr>
            <p:cNvPr id="141" name="Google Shape;141;p18"/>
            <p:cNvSpPr txBox="1"/>
            <p:nvPr/>
          </p:nvSpPr>
          <p:spPr>
            <a:xfrm>
              <a:off x="1924311" y="3339020"/>
              <a:ext cx="1404900" cy="16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42" name="Google Shape;142;p18"/>
            <p:cNvPicPr preferRelativeResize="0"/>
            <p:nvPr/>
          </p:nvPicPr>
          <p:blipFill>
            <a:blip r:embed="rId4">
              <a:alphaModFix/>
            </a:blip>
            <a:stretch>
              <a:fillRect/>
            </a:stretch>
          </p:blipFill>
          <p:spPr>
            <a:xfrm>
              <a:off x="1147625" y="1520550"/>
              <a:ext cx="2433600" cy="1824113"/>
            </a:xfrm>
            <a:prstGeom prst="rect">
              <a:avLst/>
            </a:prstGeom>
            <a:noFill/>
            <a:ln>
              <a:noFill/>
            </a:ln>
          </p:spPr>
        </p:pic>
      </p:grpSp>
      <p:grpSp>
        <p:nvGrpSpPr>
          <p:cNvPr id="143" name="Google Shape;143;p18"/>
          <p:cNvGrpSpPr/>
          <p:nvPr/>
        </p:nvGrpSpPr>
        <p:grpSpPr>
          <a:xfrm>
            <a:off x="4252948" y="3421922"/>
            <a:ext cx="1762170" cy="1755254"/>
            <a:chOff x="1147625" y="1520550"/>
            <a:chExt cx="2433600" cy="2467670"/>
          </a:xfrm>
        </p:grpSpPr>
        <p:sp>
          <p:nvSpPr>
            <p:cNvPr id="144" name="Google Shape;144;p18"/>
            <p:cNvSpPr txBox="1"/>
            <p:nvPr/>
          </p:nvSpPr>
          <p:spPr>
            <a:xfrm>
              <a:off x="1924311" y="3339020"/>
              <a:ext cx="1404900" cy="64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45" name="Google Shape;145;p18"/>
            <p:cNvPicPr preferRelativeResize="0"/>
            <p:nvPr/>
          </p:nvPicPr>
          <p:blipFill>
            <a:blip r:embed="rId4">
              <a:alphaModFix/>
            </a:blip>
            <a:stretch>
              <a:fillRect/>
            </a:stretch>
          </p:blipFill>
          <p:spPr>
            <a:xfrm>
              <a:off x="1147625" y="1520550"/>
              <a:ext cx="2433600" cy="1824113"/>
            </a:xfrm>
            <a:prstGeom prst="rect">
              <a:avLst/>
            </a:prstGeom>
            <a:noFill/>
            <a:ln>
              <a:noFill/>
            </a:ln>
          </p:spPr>
        </p:pic>
      </p:grpSp>
      <p:sp>
        <p:nvSpPr>
          <p:cNvPr id="146" name="Google Shape;14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Intrinsic Coordinates</a:t>
            </a:r>
            <a:endParaRPr/>
          </a:p>
          <a:p>
            <a:pPr indent="0" lvl="0" marL="0" rtl="0" algn="l">
              <a:spcBef>
                <a:spcPts val="0"/>
              </a:spcBef>
              <a:spcAft>
                <a:spcPts val="0"/>
              </a:spcAft>
              <a:buNone/>
            </a:pPr>
            <a:r>
              <a:rPr lang="en" sz="1133"/>
              <a:t>(Egocentric)</a:t>
            </a:r>
            <a:endParaRPr sz="1133"/>
          </a:p>
        </p:txBody>
      </p:sp>
      <p:sp>
        <p:nvSpPr>
          <p:cNvPr id="147" name="Google Shape;147;p18"/>
          <p:cNvSpPr txBox="1"/>
          <p:nvPr/>
        </p:nvSpPr>
        <p:spPr>
          <a:xfrm>
            <a:off x="6538188" y="3497475"/>
            <a:ext cx="114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Perceiver</a:t>
            </a:r>
            <a:endParaRPr sz="1800">
              <a:solidFill>
                <a:schemeClr val="dk1"/>
              </a:solidFill>
              <a:latin typeface="EB Garamond"/>
              <a:ea typeface="EB Garamond"/>
              <a:cs typeface="EB Garamond"/>
              <a:sym typeface="EB Garamond"/>
            </a:endParaRPr>
          </a:p>
        </p:txBody>
      </p:sp>
      <p:pic>
        <p:nvPicPr>
          <p:cNvPr descr="Giraffe - Wikipedia" id="148" name="Google Shape;148;p18"/>
          <p:cNvPicPr preferRelativeResize="0"/>
          <p:nvPr/>
        </p:nvPicPr>
        <p:blipFill>
          <a:blip r:embed="rId5">
            <a:alphaModFix/>
          </a:blip>
          <a:stretch>
            <a:fillRect/>
          </a:stretch>
        </p:blipFill>
        <p:spPr>
          <a:xfrm>
            <a:off x="6092654" y="1256150"/>
            <a:ext cx="1762125" cy="2227676"/>
          </a:xfrm>
          <a:prstGeom prst="rect">
            <a:avLst/>
          </a:prstGeom>
          <a:noFill/>
          <a:ln>
            <a:noFill/>
          </a:ln>
        </p:spPr>
      </p:pic>
      <p:grpSp>
        <p:nvGrpSpPr>
          <p:cNvPr id="149" name="Google Shape;149;p18"/>
          <p:cNvGrpSpPr/>
          <p:nvPr/>
        </p:nvGrpSpPr>
        <p:grpSpPr>
          <a:xfrm>
            <a:off x="1147625" y="1520550"/>
            <a:ext cx="2433600" cy="2280175"/>
            <a:chOff x="1147625" y="1520550"/>
            <a:chExt cx="2433600" cy="2280175"/>
          </a:xfrm>
        </p:grpSpPr>
        <p:sp>
          <p:nvSpPr>
            <p:cNvPr id="150" name="Google Shape;150;p18"/>
            <p:cNvSpPr txBox="1"/>
            <p:nvPr/>
          </p:nvSpPr>
          <p:spPr>
            <a:xfrm>
              <a:off x="1924325" y="3339025"/>
              <a:ext cx="88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Figure</a:t>
              </a:r>
              <a:endParaRPr sz="1800">
                <a:solidFill>
                  <a:schemeClr val="dk1"/>
                </a:solidFill>
                <a:latin typeface="EB Garamond"/>
                <a:ea typeface="EB Garamond"/>
                <a:cs typeface="EB Garamond"/>
                <a:sym typeface="EB Garamond"/>
              </a:endParaRPr>
            </a:p>
          </p:txBody>
        </p:sp>
        <p:pic>
          <p:nvPicPr>
            <p:cNvPr descr="Finch - Wikipedia" id="151" name="Google Shape;151;p18"/>
            <p:cNvPicPr preferRelativeResize="0"/>
            <p:nvPr/>
          </p:nvPicPr>
          <p:blipFill>
            <a:blip r:embed="rId4">
              <a:alphaModFix/>
            </a:blip>
            <a:stretch>
              <a:fillRect/>
            </a:stretch>
          </p:blipFill>
          <p:spPr>
            <a:xfrm>
              <a:off x="1147625" y="1520550"/>
              <a:ext cx="2433600" cy="1824113"/>
            </a:xfrm>
            <a:prstGeom prst="rect">
              <a:avLst/>
            </a:prstGeom>
            <a:noFill/>
            <a:ln>
              <a:noFill/>
            </a:ln>
          </p:spPr>
        </p:pic>
      </p:grpSp>
      <p:cxnSp>
        <p:nvCxnSpPr>
          <p:cNvPr id="152" name="Google Shape;152;p18"/>
          <p:cNvCxnSpPr/>
          <p:nvPr/>
        </p:nvCxnSpPr>
        <p:spPr>
          <a:xfrm flipH="1">
            <a:off x="5605350" y="2484325"/>
            <a:ext cx="1482300" cy="2171100"/>
          </a:xfrm>
          <a:prstGeom prst="straightConnector1">
            <a:avLst/>
          </a:prstGeom>
          <a:noFill/>
          <a:ln cap="flat" cmpd="sng" w="19050">
            <a:solidFill>
              <a:schemeClr val="dk1"/>
            </a:solidFill>
            <a:prstDash val="solid"/>
            <a:round/>
            <a:headEnd len="med" w="med" type="none"/>
            <a:tailEnd len="med" w="med" type="triangle"/>
          </a:ln>
        </p:spPr>
      </p:cxnSp>
      <p:cxnSp>
        <p:nvCxnSpPr>
          <p:cNvPr id="153" name="Google Shape;153;p18"/>
          <p:cNvCxnSpPr/>
          <p:nvPr/>
        </p:nvCxnSpPr>
        <p:spPr>
          <a:xfrm rot="10800000">
            <a:off x="626525" y="2025100"/>
            <a:ext cx="6456000" cy="465000"/>
          </a:xfrm>
          <a:prstGeom prst="straightConnector1">
            <a:avLst/>
          </a:prstGeom>
          <a:noFill/>
          <a:ln cap="flat" cmpd="sng" w="19050">
            <a:solidFill>
              <a:schemeClr val="dk1"/>
            </a:solidFill>
            <a:prstDash val="solid"/>
            <a:round/>
            <a:headEnd len="med" w="med" type="none"/>
            <a:tailEnd len="med" w="med" type="triangle"/>
          </a:ln>
        </p:spPr>
      </p:cxnSp>
      <p:cxnSp>
        <p:nvCxnSpPr>
          <p:cNvPr id="154" name="Google Shape;154;p18"/>
          <p:cNvCxnSpPr/>
          <p:nvPr/>
        </p:nvCxnSpPr>
        <p:spPr>
          <a:xfrm flipH="1" rot="10800000">
            <a:off x="7087650" y="240025"/>
            <a:ext cx="41700" cy="2244300"/>
          </a:xfrm>
          <a:prstGeom prst="straightConnector1">
            <a:avLst/>
          </a:prstGeom>
          <a:noFill/>
          <a:ln cap="flat" cmpd="sng" w="19050">
            <a:solidFill>
              <a:schemeClr val="dk1"/>
            </a:solidFill>
            <a:prstDash val="solid"/>
            <a:round/>
            <a:headEnd len="med" w="med" type="none"/>
            <a:tailEnd len="med" w="med" type="triangle"/>
          </a:ln>
        </p:spPr>
      </p:cxnSp>
      <p:sp>
        <p:nvSpPr>
          <p:cNvPr id="155" name="Google Shape;155;p18"/>
          <p:cNvSpPr txBox="1"/>
          <p:nvPr/>
        </p:nvSpPr>
        <p:spPr>
          <a:xfrm>
            <a:off x="693800" y="4303550"/>
            <a:ext cx="601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“The finch is  ____ the giraffe!”</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800"/>
                                        <p:tgtEl>
                                          <p:spTgt spid="143"/>
                                        </p:tgtEl>
                                        <p:attrNameLst>
                                          <p:attrName>ppt_y</p:attrName>
                                        </p:attrNameLst>
                                      </p:cBhvr>
                                      <p:tavLst>
                                        <p:tav fmla="" tm="0">
                                          <p:val>
                                            <p:strVal val="#ppt_y"/>
                                          </p:val>
                                        </p:tav>
                                        <p:tav fmla="" tm="100000">
                                          <p:val>
                                            <p:strVal val="#ppt_y+1"/>
                                          </p:val>
                                        </p:tav>
                                      </p:tavLst>
                                    </p:anim>
                                    <p:set>
                                      <p:cBhvr>
                                        <p:cTn dur="1" fill="hold">
                                          <p:stCondLst>
                                            <p:cond delay="800"/>
                                          </p:stCondLst>
                                        </p:cTn>
                                        <p:tgtEl>
                                          <p:spTgt spid="143"/>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900"/>
                                        <p:tgtEl>
                                          <p:spTgt spid="1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Giraffe - Wikipedia" id="160" name="Google Shape;160;p19"/>
          <p:cNvPicPr preferRelativeResize="0"/>
          <p:nvPr/>
        </p:nvPicPr>
        <p:blipFill>
          <a:blip r:embed="rId3">
            <a:alphaModFix/>
          </a:blip>
          <a:stretch>
            <a:fillRect/>
          </a:stretch>
        </p:blipFill>
        <p:spPr>
          <a:xfrm>
            <a:off x="5800504" y="717075"/>
            <a:ext cx="1762125" cy="2227676"/>
          </a:xfrm>
          <a:prstGeom prst="rect">
            <a:avLst/>
          </a:prstGeom>
          <a:noFill/>
          <a:ln>
            <a:noFill/>
          </a:ln>
        </p:spPr>
      </p:pic>
      <p:pic>
        <p:nvPicPr>
          <p:cNvPr descr="Finch - Wikipedia" id="161" name="Google Shape;161;p19"/>
          <p:cNvPicPr preferRelativeResize="0"/>
          <p:nvPr/>
        </p:nvPicPr>
        <p:blipFill>
          <a:blip r:embed="rId4">
            <a:alphaModFix/>
          </a:blip>
          <a:stretch>
            <a:fillRect/>
          </a:stretch>
        </p:blipFill>
        <p:spPr>
          <a:xfrm>
            <a:off x="1229950" y="717075"/>
            <a:ext cx="2433600" cy="1824113"/>
          </a:xfrm>
          <a:prstGeom prst="rect">
            <a:avLst/>
          </a:prstGeom>
          <a:noFill/>
          <a:ln>
            <a:noFill/>
          </a:ln>
        </p:spPr>
      </p:pic>
      <p:sp>
        <p:nvSpPr>
          <p:cNvPr id="162" name="Google Shape;162;p19"/>
          <p:cNvSpPr txBox="1"/>
          <p:nvPr/>
        </p:nvSpPr>
        <p:spPr>
          <a:xfrm>
            <a:off x="2969700" y="255375"/>
            <a:ext cx="422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The finch is to the giraffe’s left</a:t>
            </a:r>
            <a:endParaRPr sz="1800">
              <a:solidFill>
                <a:schemeClr val="dk1"/>
              </a:solidFill>
              <a:latin typeface="EB Garamond"/>
              <a:ea typeface="EB Garamond"/>
              <a:cs typeface="EB Garamond"/>
              <a:sym typeface="EB Garamond"/>
            </a:endParaRPr>
          </a:p>
        </p:txBody>
      </p:sp>
      <p:pic>
        <p:nvPicPr>
          <p:cNvPr descr="Finch - Wikipedia" id="163" name="Google Shape;163;p19"/>
          <p:cNvPicPr preferRelativeResize="0"/>
          <p:nvPr/>
        </p:nvPicPr>
        <p:blipFill>
          <a:blip r:embed="rId4">
            <a:alphaModFix/>
          </a:blip>
          <a:stretch>
            <a:fillRect/>
          </a:stretch>
        </p:blipFill>
        <p:spPr>
          <a:xfrm>
            <a:off x="2969700" y="2174400"/>
            <a:ext cx="2433600" cy="1824113"/>
          </a:xfrm>
          <a:prstGeom prst="rect">
            <a:avLst/>
          </a:prstGeom>
          <a:noFill/>
          <a:ln>
            <a:noFill/>
          </a:ln>
        </p:spPr>
      </p:pic>
      <p:sp>
        <p:nvSpPr>
          <p:cNvPr id="164" name="Google Shape;164;p19"/>
          <p:cNvSpPr txBox="1"/>
          <p:nvPr/>
        </p:nvSpPr>
        <p:spPr>
          <a:xfrm>
            <a:off x="2111800" y="3998525"/>
            <a:ext cx="292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The finch is left of the giraffe?</a:t>
            </a:r>
            <a:endParaRPr sz="1800">
              <a:solidFill>
                <a:schemeClr val="dk1"/>
              </a:solidFill>
              <a:latin typeface="EB Garamond"/>
              <a:ea typeface="EB Garamond"/>
              <a:cs typeface="EB Garamond"/>
              <a:sym typeface="EB Garamond"/>
            </a:endParaRPr>
          </a:p>
        </p:txBody>
      </p:sp>
      <p:sp>
        <p:nvSpPr>
          <p:cNvPr id="165" name="Google Shape;165;p19"/>
          <p:cNvSpPr txBox="1"/>
          <p:nvPr/>
        </p:nvSpPr>
        <p:spPr>
          <a:xfrm>
            <a:off x="2969700" y="255375"/>
            <a:ext cx="320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3"/>
                                        </p:tgtEl>
                                      </p:cBhvr>
                                    </p:animEffect>
                                    <p:set>
                                      <p:cBhvr>
                                        <p:cTn dur="1" fill="hold">
                                          <p:stCondLst>
                                            <p:cond delay="1000"/>
                                          </p:stCondLst>
                                        </p:cTn>
                                        <p:tgtEl>
                                          <p:spTgt spid="1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Frames of Reference: Intrinsic </a:t>
            </a:r>
            <a:endParaRPr/>
          </a:p>
        </p:txBody>
      </p:sp>
      <p:sp>
        <p:nvSpPr>
          <p:cNvPr id="171" name="Google Shape;17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When an figure object’s position is framed by a ground object (binary).</a:t>
            </a:r>
            <a:endParaRPr>
              <a:solidFill>
                <a:schemeClr val="dk1"/>
              </a:solidFill>
            </a:endParaRPr>
          </a:p>
          <a:p>
            <a:pPr indent="0" lvl="0" marL="0" rtl="0" algn="l">
              <a:spcBef>
                <a:spcPts val="1200"/>
              </a:spcBef>
              <a:spcAft>
                <a:spcPts val="0"/>
              </a:spcAft>
              <a:buNone/>
            </a:pPr>
            <a:r>
              <a:rPr lang="en">
                <a:solidFill>
                  <a:schemeClr val="dk1"/>
                </a:solidFill>
              </a:rPr>
              <a:t>“The mouse is beside the cheese wedge.”</a:t>
            </a:r>
            <a:endParaRPr>
              <a:solidFill>
                <a:schemeClr val="dk1"/>
              </a:solidFill>
            </a:endParaRPr>
          </a:p>
          <a:p>
            <a:pPr indent="0" lvl="0" marL="0" rtl="0" algn="l">
              <a:spcBef>
                <a:spcPts val="1200"/>
              </a:spcBef>
              <a:spcAft>
                <a:spcPts val="1200"/>
              </a:spcAft>
              <a:buNone/>
            </a:pPr>
            <a:r>
              <a:t/>
            </a:r>
            <a:endParaRPr/>
          </a:p>
        </p:txBody>
      </p:sp>
      <p:sp>
        <p:nvSpPr>
          <p:cNvPr id="172" name="Google Shape;172;p20"/>
          <p:cNvSpPr txBox="1"/>
          <p:nvPr/>
        </p:nvSpPr>
        <p:spPr>
          <a:xfrm>
            <a:off x="7406700" y="456887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(Levinson, 2003)</a:t>
            </a:r>
            <a:endParaRPr>
              <a:solidFill>
                <a:schemeClr val="lt2"/>
              </a:solidFill>
              <a:latin typeface="EB Garamond"/>
              <a:ea typeface="EB Garamond"/>
              <a:cs typeface="EB Garamond"/>
              <a:sym typeface="EB Garamond"/>
            </a:endParaRPr>
          </a:p>
        </p:txBody>
      </p:sp>
      <p:pic>
        <p:nvPicPr>
          <p:cNvPr id="173" name="Google Shape;173;p20"/>
          <p:cNvPicPr preferRelativeResize="0"/>
          <p:nvPr/>
        </p:nvPicPr>
        <p:blipFill>
          <a:blip r:embed="rId4">
            <a:alphaModFix/>
          </a:blip>
          <a:stretch>
            <a:fillRect/>
          </a:stretch>
        </p:blipFill>
        <p:spPr>
          <a:xfrm>
            <a:off x="3241525" y="2818458"/>
            <a:ext cx="1425600" cy="1929392"/>
          </a:xfrm>
          <a:prstGeom prst="rect">
            <a:avLst/>
          </a:prstGeom>
          <a:noFill/>
          <a:ln>
            <a:noFill/>
          </a:ln>
        </p:spPr>
      </p:pic>
      <p:pic>
        <p:nvPicPr>
          <p:cNvPr id="174" name="Google Shape;174;p20"/>
          <p:cNvPicPr preferRelativeResize="0"/>
          <p:nvPr/>
        </p:nvPicPr>
        <p:blipFill>
          <a:blip r:embed="rId5">
            <a:alphaModFix/>
          </a:blip>
          <a:stretch>
            <a:fillRect/>
          </a:stretch>
        </p:blipFill>
        <p:spPr>
          <a:xfrm flipH="1">
            <a:off x="4898575" y="1968188"/>
            <a:ext cx="2251476" cy="1500975"/>
          </a:xfrm>
          <a:prstGeom prst="rect">
            <a:avLst/>
          </a:prstGeom>
          <a:noFill/>
          <a:ln>
            <a:noFill/>
          </a:ln>
        </p:spPr>
      </p:pic>
      <p:sp>
        <p:nvSpPr>
          <p:cNvPr id="175" name="Google Shape;175;p20"/>
          <p:cNvSpPr txBox="1"/>
          <p:nvPr/>
        </p:nvSpPr>
        <p:spPr>
          <a:xfrm>
            <a:off x="5585110" y="3469150"/>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Ground</a:t>
            </a:r>
            <a:endParaRPr>
              <a:solidFill>
                <a:schemeClr val="dk1"/>
              </a:solidFill>
              <a:latin typeface="EB Garamond"/>
              <a:ea typeface="EB Garamond"/>
              <a:cs typeface="EB Garamond"/>
              <a:sym typeface="EB Garamond"/>
            </a:endParaRPr>
          </a:p>
        </p:txBody>
      </p:sp>
      <p:sp>
        <p:nvSpPr>
          <p:cNvPr id="176" name="Google Shape;176;p20"/>
          <p:cNvSpPr txBox="1"/>
          <p:nvPr/>
        </p:nvSpPr>
        <p:spPr>
          <a:xfrm>
            <a:off x="3618320" y="2418250"/>
            <a:ext cx="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Figure</a:t>
            </a:r>
            <a:endParaRPr>
              <a:solidFill>
                <a:schemeClr val="dk1"/>
              </a:solidFill>
              <a:latin typeface="EB Garamond"/>
              <a:ea typeface="EB Garamond"/>
              <a:cs typeface="EB Garamond"/>
              <a:sym typeface="EB Garamond"/>
            </a:endParaRPr>
          </a:p>
        </p:txBody>
      </p:sp>
      <p:sp>
        <p:nvSpPr>
          <p:cNvPr id="177" name="Google Shape;177;p20"/>
          <p:cNvSpPr txBox="1"/>
          <p:nvPr/>
        </p:nvSpPr>
        <p:spPr>
          <a:xfrm>
            <a:off x="3241525" y="4747850"/>
            <a:ext cx="14256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EB Garamond"/>
                <a:ea typeface="EB Garamond"/>
                <a:cs typeface="EB Garamond"/>
                <a:sym typeface="EB Garamond"/>
              </a:rPr>
              <a:t>(Sipa via Pixabay, 2015. CC0)</a:t>
            </a:r>
            <a:endParaRPr sz="700">
              <a:solidFill>
                <a:schemeClr val="lt2"/>
              </a:solidFill>
              <a:latin typeface="EB Garamond"/>
              <a:ea typeface="EB Garamond"/>
              <a:cs typeface="EB Garamond"/>
              <a:sym typeface="EB Garamond"/>
            </a:endParaRPr>
          </a:p>
        </p:txBody>
      </p:sp>
      <p:sp>
        <p:nvSpPr>
          <p:cNvPr id="178" name="Google Shape;178;p20"/>
          <p:cNvSpPr txBox="1"/>
          <p:nvPr/>
        </p:nvSpPr>
        <p:spPr>
          <a:xfrm>
            <a:off x="4667125" y="16757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2"/>
                </a:solidFill>
                <a:latin typeface="EB Garamond"/>
                <a:ea typeface="EB Garamond"/>
                <a:cs typeface="EB Garamond"/>
                <a:sym typeface="EB Garamond"/>
              </a:rPr>
              <a:t>(</a:t>
            </a:r>
            <a:r>
              <a:rPr lang="en" sz="700">
                <a:solidFill>
                  <a:schemeClr val="lt2"/>
                </a:solidFill>
              </a:rPr>
              <a:t>National Cancer Institute Author: Renee Comet</a:t>
            </a:r>
            <a:r>
              <a:rPr lang="en" sz="700">
                <a:solidFill>
                  <a:schemeClr val="lt2"/>
                </a:solidFill>
                <a:latin typeface="EB Garamond"/>
                <a:ea typeface="EB Garamond"/>
                <a:cs typeface="EB Garamond"/>
                <a:sym typeface="EB Garamond"/>
              </a:rPr>
              <a:t> via Wikimedia, 1994.)</a:t>
            </a:r>
            <a:endParaRPr sz="700">
              <a:solidFill>
                <a:schemeClr val="lt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Frames of Reference</a:t>
            </a:r>
            <a:r>
              <a:rPr lang="en"/>
              <a:t>: Relative </a:t>
            </a:r>
            <a:endParaRPr/>
          </a:p>
        </p:txBody>
      </p:sp>
      <p:sp>
        <p:nvSpPr>
          <p:cNvPr id="184" name="Google Shape;184;p21"/>
          <p:cNvSpPr txBox="1"/>
          <p:nvPr>
            <p:ph idx="1" type="body"/>
          </p:nvPr>
        </p:nvSpPr>
        <p:spPr>
          <a:xfrm>
            <a:off x="311700" y="1152475"/>
            <a:ext cx="8520600" cy="103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When a figure object is framed by a ground object and a perceiver (ternary).</a:t>
            </a:r>
            <a:endParaRPr>
              <a:solidFill>
                <a:schemeClr val="dk1"/>
              </a:solidFill>
            </a:endParaRPr>
          </a:p>
          <a:p>
            <a:pPr indent="0" lvl="0" marL="0" rtl="0" algn="l">
              <a:spcBef>
                <a:spcPts val="1200"/>
              </a:spcBef>
              <a:spcAft>
                <a:spcPts val="1200"/>
              </a:spcAft>
              <a:buNone/>
            </a:pPr>
            <a:r>
              <a:rPr lang="en">
                <a:solidFill>
                  <a:schemeClr val="dk1"/>
                </a:solidFill>
              </a:rPr>
              <a:t>“The mouse is left of the cheese wedge”</a:t>
            </a:r>
            <a:endParaRPr>
              <a:solidFill>
                <a:schemeClr val="dk1"/>
              </a:solidFill>
            </a:endParaRPr>
          </a:p>
        </p:txBody>
      </p:sp>
      <p:sp>
        <p:nvSpPr>
          <p:cNvPr id="185" name="Google Shape;185;p21"/>
          <p:cNvSpPr txBox="1"/>
          <p:nvPr/>
        </p:nvSpPr>
        <p:spPr>
          <a:xfrm>
            <a:off x="7406700" y="456887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B Garamond"/>
                <a:ea typeface="EB Garamond"/>
                <a:cs typeface="EB Garamond"/>
                <a:sym typeface="EB Garamond"/>
              </a:rPr>
              <a:t>(Levinson, 2003)</a:t>
            </a:r>
            <a:endParaRPr>
              <a:solidFill>
                <a:schemeClr val="lt2"/>
              </a:solidFill>
              <a:latin typeface="EB Garamond"/>
              <a:ea typeface="EB Garamond"/>
              <a:cs typeface="EB Garamond"/>
              <a:sym typeface="EB Garamond"/>
            </a:endParaRPr>
          </a:p>
        </p:txBody>
      </p:sp>
      <p:pic>
        <p:nvPicPr>
          <p:cNvPr id="186" name="Google Shape;186;p21"/>
          <p:cNvPicPr preferRelativeResize="0"/>
          <p:nvPr/>
        </p:nvPicPr>
        <p:blipFill>
          <a:blip r:embed="rId3">
            <a:alphaModFix/>
          </a:blip>
          <a:stretch>
            <a:fillRect/>
          </a:stretch>
        </p:blipFill>
        <p:spPr>
          <a:xfrm>
            <a:off x="5663250" y="2904208"/>
            <a:ext cx="1425600" cy="1929392"/>
          </a:xfrm>
          <a:prstGeom prst="rect">
            <a:avLst/>
          </a:prstGeom>
          <a:noFill/>
          <a:ln>
            <a:noFill/>
          </a:ln>
        </p:spPr>
      </p:pic>
      <p:pic>
        <p:nvPicPr>
          <p:cNvPr id="187" name="Google Shape;187;p21"/>
          <p:cNvPicPr preferRelativeResize="0"/>
          <p:nvPr/>
        </p:nvPicPr>
        <p:blipFill>
          <a:blip r:embed="rId4">
            <a:alphaModFix/>
          </a:blip>
          <a:stretch>
            <a:fillRect/>
          </a:stretch>
        </p:blipFill>
        <p:spPr>
          <a:xfrm>
            <a:off x="557863" y="3118413"/>
            <a:ext cx="2251476" cy="1500975"/>
          </a:xfrm>
          <a:prstGeom prst="rect">
            <a:avLst/>
          </a:prstGeom>
          <a:noFill/>
          <a:ln>
            <a:noFill/>
          </a:ln>
        </p:spPr>
      </p:pic>
      <p:sp>
        <p:nvSpPr>
          <p:cNvPr id="188" name="Google Shape;188;p21"/>
          <p:cNvSpPr txBox="1"/>
          <p:nvPr/>
        </p:nvSpPr>
        <p:spPr>
          <a:xfrm>
            <a:off x="6040045" y="2486550"/>
            <a:ext cx="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Figure</a:t>
            </a:r>
            <a:endParaRPr>
              <a:solidFill>
                <a:schemeClr val="dk1"/>
              </a:solidFill>
              <a:latin typeface="EB Garamond"/>
              <a:ea typeface="EB Garamond"/>
              <a:cs typeface="EB Garamond"/>
              <a:sym typeface="EB Garamond"/>
            </a:endParaRPr>
          </a:p>
        </p:txBody>
      </p:sp>
      <p:sp>
        <p:nvSpPr>
          <p:cNvPr id="189" name="Google Shape;189;p21"/>
          <p:cNvSpPr txBox="1"/>
          <p:nvPr/>
        </p:nvSpPr>
        <p:spPr>
          <a:xfrm>
            <a:off x="1244422" y="2705063"/>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Ground</a:t>
            </a:r>
            <a:endParaRPr>
              <a:solidFill>
                <a:schemeClr val="dk1"/>
              </a:solidFill>
              <a:latin typeface="EB Garamond"/>
              <a:ea typeface="EB Garamond"/>
              <a:cs typeface="EB Garamond"/>
              <a:sym typeface="EB Garamond"/>
            </a:endParaRPr>
          </a:p>
        </p:txBody>
      </p:sp>
      <p:sp>
        <p:nvSpPr>
          <p:cNvPr id="190" name="Google Shape;190;p21"/>
          <p:cNvSpPr txBox="1"/>
          <p:nvPr/>
        </p:nvSpPr>
        <p:spPr>
          <a:xfrm>
            <a:off x="3687597" y="3084625"/>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Perceiver</a:t>
            </a:r>
            <a:endParaRPr>
              <a:solidFill>
                <a:schemeClr val="dk1"/>
              </a:solidFill>
              <a:latin typeface="EB Garamond"/>
              <a:ea typeface="EB Garamond"/>
              <a:cs typeface="EB Garamond"/>
              <a:sym typeface="EB Garamond"/>
            </a:endParaRPr>
          </a:p>
        </p:txBody>
      </p:sp>
      <p:sp>
        <p:nvSpPr>
          <p:cNvPr id="191" name="Google Shape;191;p21"/>
          <p:cNvSpPr/>
          <p:nvPr/>
        </p:nvSpPr>
        <p:spPr>
          <a:xfrm rot="10800000">
            <a:off x="3627145" y="2157528"/>
            <a:ext cx="999299" cy="956110"/>
          </a:xfrm>
          <a:custGeom>
            <a:rect b="b" l="l" r="r" t="t"/>
            <a:pathLst>
              <a:path extrusionOk="0" h="46161" w="47597">
                <a:moveTo>
                  <a:pt x="14766" y="41855"/>
                </a:moveTo>
                <a:cubicBezTo>
                  <a:pt x="12349" y="45483"/>
                  <a:pt x="3859" y="42144"/>
                  <a:pt x="2240" y="38097"/>
                </a:cubicBezTo>
                <a:cubicBezTo>
                  <a:pt x="-1233" y="29415"/>
                  <a:pt x="-482" y="18141"/>
                  <a:pt x="4328" y="10122"/>
                </a:cubicBezTo>
                <a:cubicBezTo>
                  <a:pt x="10719" y="-532"/>
                  <a:pt x="30733" y="-3032"/>
                  <a:pt x="41071" y="3859"/>
                </a:cubicBezTo>
                <a:cubicBezTo>
                  <a:pt x="47228" y="7963"/>
                  <a:pt x="47334" y="17755"/>
                  <a:pt x="47334" y="25154"/>
                </a:cubicBezTo>
                <a:cubicBezTo>
                  <a:pt x="47334" y="30395"/>
                  <a:pt x="48390" y="37192"/>
                  <a:pt x="44411" y="40602"/>
                </a:cubicBezTo>
                <a:cubicBezTo>
                  <a:pt x="36471" y="47407"/>
                  <a:pt x="23970" y="46030"/>
                  <a:pt x="13513" y="46030"/>
                </a:cubicBezTo>
              </a:path>
            </a:pathLst>
          </a:custGeom>
          <a:noFill/>
          <a:ln cap="flat" cmpd="sng" w="19050">
            <a:solidFill>
              <a:schemeClr val="dk1"/>
            </a:solidFill>
            <a:prstDash val="solid"/>
            <a:round/>
            <a:headEnd len="med" w="med" type="none"/>
            <a:tailEnd len="med" w="med" type="none"/>
          </a:ln>
        </p:spPr>
      </p:sp>
      <p:sp>
        <p:nvSpPr>
          <p:cNvPr id="192" name="Google Shape;192;p21"/>
          <p:cNvSpPr/>
          <p:nvPr/>
        </p:nvSpPr>
        <p:spPr>
          <a:xfrm rot="10800000">
            <a:off x="4281379" y="2705063"/>
            <a:ext cx="15179" cy="181690"/>
          </a:xfrm>
          <a:custGeom>
            <a:rect b="b" l="l" r="r" t="t"/>
            <a:pathLst>
              <a:path extrusionOk="0" h="8772" w="723">
                <a:moveTo>
                  <a:pt x="724" y="421"/>
                </a:moveTo>
                <a:cubicBezTo>
                  <a:pt x="-820" y="-1895"/>
                  <a:pt x="724" y="5988"/>
                  <a:pt x="724" y="8772"/>
                </a:cubicBezTo>
              </a:path>
            </a:pathLst>
          </a:custGeom>
          <a:noFill/>
          <a:ln cap="flat" cmpd="sng" w="19050">
            <a:solidFill>
              <a:schemeClr val="dk1"/>
            </a:solidFill>
            <a:prstDash val="solid"/>
            <a:round/>
            <a:headEnd len="med" w="med" type="none"/>
            <a:tailEnd len="med" w="med" type="none"/>
          </a:ln>
        </p:spPr>
      </p:sp>
      <p:sp>
        <p:nvSpPr>
          <p:cNvPr id="193" name="Google Shape;193;p21"/>
          <p:cNvSpPr/>
          <p:nvPr/>
        </p:nvSpPr>
        <p:spPr>
          <a:xfrm rot="10800000">
            <a:off x="3913184" y="2756967"/>
            <a:ext cx="26286" cy="155654"/>
          </a:xfrm>
          <a:custGeom>
            <a:rect b="b" l="l" r="r" t="t"/>
            <a:pathLst>
              <a:path extrusionOk="0" h="7515" w="1252">
                <a:moveTo>
                  <a:pt x="0" y="0"/>
                </a:moveTo>
                <a:cubicBezTo>
                  <a:pt x="359" y="2514"/>
                  <a:pt x="117" y="5243"/>
                  <a:pt x="1252" y="7515"/>
                </a:cubicBezTo>
              </a:path>
            </a:pathLst>
          </a:custGeom>
          <a:noFill/>
          <a:ln cap="flat" cmpd="sng" w="19050">
            <a:solidFill>
              <a:schemeClr val="dk1"/>
            </a:solidFill>
            <a:prstDash val="solid"/>
            <a:round/>
            <a:headEnd len="med" w="med" type="none"/>
            <a:tailEnd len="med" w="med" type="none"/>
          </a:ln>
        </p:spPr>
      </p:sp>
      <p:sp>
        <p:nvSpPr>
          <p:cNvPr id="194" name="Google Shape;194;p21"/>
          <p:cNvSpPr/>
          <p:nvPr/>
        </p:nvSpPr>
        <p:spPr>
          <a:xfrm rot="10800000">
            <a:off x="3380327" y="2029858"/>
            <a:ext cx="1317247" cy="555116"/>
          </a:xfrm>
          <a:custGeom>
            <a:rect b="b" l="l" r="r" t="t"/>
            <a:pathLst>
              <a:path extrusionOk="0" h="26801" w="62741">
                <a:moveTo>
                  <a:pt x="9384" y="1718"/>
                </a:moveTo>
                <a:cubicBezTo>
                  <a:pt x="7285" y="3351"/>
                  <a:pt x="5318" y="5170"/>
                  <a:pt x="3539" y="7146"/>
                </a:cubicBezTo>
                <a:cubicBezTo>
                  <a:pt x="2617" y="8170"/>
                  <a:pt x="-617" y="10685"/>
                  <a:pt x="616" y="10069"/>
                </a:cubicBezTo>
                <a:cubicBezTo>
                  <a:pt x="2902" y="8927"/>
                  <a:pt x="5011" y="5169"/>
                  <a:pt x="7297" y="6311"/>
                </a:cubicBezTo>
                <a:cubicBezTo>
                  <a:pt x="11320" y="8320"/>
                  <a:pt x="3916" y="14646"/>
                  <a:pt x="2286" y="18837"/>
                </a:cubicBezTo>
                <a:cubicBezTo>
                  <a:pt x="1855" y="19945"/>
                  <a:pt x="-120" y="21889"/>
                  <a:pt x="1034" y="22177"/>
                </a:cubicBezTo>
                <a:cubicBezTo>
                  <a:pt x="5927" y="23399"/>
                  <a:pt x="8214" y="10319"/>
                  <a:pt x="12725" y="12574"/>
                </a:cubicBezTo>
                <a:cubicBezTo>
                  <a:pt x="16197" y="14310"/>
                  <a:pt x="13317" y="20743"/>
                  <a:pt x="15647" y="23848"/>
                </a:cubicBezTo>
                <a:cubicBezTo>
                  <a:pt x="17077" y="25754"/>
                  <a:pt x="14100" y="16749"/>
                  <a:pt x="16483" y="16749"/>
                </a:cubicBezTo>
                <a:cubicBezTo>
                  <a:pt x="21419" y="16749"/>
                  <a:pt x="23649" y="29092"/>
                  <a:pt x="27756" y="26353"/>
                </a:cubicBezTo>
                <a:cubicBezTo>
                  <a:pt x="30467" y="24545"/>
                  <a:pt x="28386" y="15359"/>
                  <a:pt x="31096" y="17167"/>
                </a:cubicBezTo>
                <a:cubicBezTo>
                  <a:pt x="34153" y="19206"/>
                  <a:pt x="36378" y="25011"/>
                  <a:pt x="39864" y="23848"/>
                </a:cubicBezTo>
                <a:cubicBezTo>
                  <a:pt x="43297" y="22703"/>
                  <a:pt x="36431" y="11848"/>
                  <a:pt x="39864" y="12992"/>
                </a:cubicBezTo>
                <a:cubicBezTo>
                  <a:pt x="43641" y="14250"/>
                  <a:pt x="45606" y="19123"/>
                  <a:pt x="49468" y="20090"/>
                </a:cubicBezTo>
                <a:cubicBezTo>
                  <a:pt x="51387" y="20570"/>
                  <a:pt x="51307" y="15017"/>
                  <a:pt x="53226" y="15497"/>
                </a:cubicBezTo>
                <a:cubicBezTo>
                  <a:pt x="56547" y="16327"/>
                  <a:pt x="59990" y="22511"/>
                  <a:pt x="62411" y="20090"/>
                </a:cubicBezTo>
                <a:cubicBezTo>
                  <a:pt x="63071" y="19430"/>
                  <a:pt x="61766" y="18294"/>
                  <a:pt x="61159" y="17585"/>
                </a:cubicBezTo>
                <a:cubicBezTo>
                  <a:pt x="58585" y="14581"/>
                  <a:pt x="55265" y="12263"/>
                  <a:pt x="51973" y="10069"/>
                </a:cubicBezTo>
                <a:cubicBezTo>
                  <a:pt x="51039" y="9447"/>
                  <a:pt x="47928" y="8399"/>
                  <a:pt x="49050" y="8399"/>
                </a:cubicBezTo>
                <a:cubicBezTo>
                  <a:pt x="52949" y="8399"/>
                  <a:pt x="61976" y="11680"/>
                  <a:pt x="60741" y="7981"/>
                </a:cubicBezTo>
                <a:cubicBezTo>
                  <a:pt x="59478" y="4199"/>
                  <a:pt x="54291" y="2136"/>
                  <a:pt x="50303" y="2136"/>
                </a:cubicBezTo>
                <a:cubicBezTo>
                  <a:pt x="49729" y="2136"/>
                  <a:pt x="48633" y="3127"/>
                  <a:pt x="48633" y="2553"/>
                </a:cubicBezTo>
                <a:cubicBezTo>
                  <a:pt x="48633" y="809"/>
                  <a:pt x="51534" y="471"/>
                  <a:pt x="53226" y="48"/>
                </a:cubicBezTo>
                <a:cubicBezTo>
                  <a:pt x="53417" y="0"/>
                  <a:pt x="53807" y="357"/>
                  <a:pt x="53643" y="466"/>
                </a:cubicBezTo>
              </a:path>
            </a:pathLst>
          </a:custGeom>
          <a:noFill/>
          <a:ln cap="flat" cmpd="sng" w="19050">
            <a:solidFill>
              <a:schemeClr val="dk1"/>
            </a:solidFill>
            <a:prstDash val="solid"/>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